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24"/>
  </p:notesMasterIdLst>
  <p:sldIdLst>
    <p:sldId id="257" r:id="rId7"/>
    <p:sldId id="850" r:id="rId8"/>
    <p:sldId id="474" r:id="rId9"/>
    <p:sldId id="827" r:id="rId10"/>
    <p:sldId id="836" r:id="rId11"/>
    <p:sldId id="835" r:id="rId12"/>
    <p:sldId id="840" r:id="rId13"/>
    <p:sldId id="834" r:id="rId14"/>
    <p:sldId id="842" r:id="rId15"/>
    <p:sldId id="844" r:id="rId16"/>
    <p:sldId id="846" r:id="rId17"/>
    <p:sldId id="845" r:id="rId18"/>
    <p:sldId id="847" r:id="rId19"/>
    <p:sldId id="848" r:id="rId20"/>
    <p:sldId id="849" r:id="rId21"/>
    <p:sldId id="837" r:id="rId22"/>
    <p:sldId id="839" r:id="rId2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90"/>
    <p:restoredTop sz="96281"/>
  </p:normalViewPr>
  <p:slideViewPr>
    <p:cSldViewPr snapToGrid="0" snapToObjects="1">
      <p:cViewPr varScale="1">
        <p:scale>
          <a:sx n="73" d="100"/>
          <a:sy n="73" d="100"/>
        </p:scale>
        <p:origin x="208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25T21:26:12.696" idx="1">
    <p:pos x="10" y="10"/>
    <p:text>Kalkınma planından yararlanıldı</p:text>
    <p:extLst>
      <p:ext uri="{C676402C-5697-4E1C-873F-D02D1690AC5C}">
        <p15:threadingInfo xmlns:p15="http://schemas.microsoft.com/office/powerpoint/2012/main" timeZoneBias="-1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EB3D1-EE56-FC4C-8BD4-20097EA909E4}" type="datetimeFigureOut">
              <a:rPr lang="x-none" smtClean="0"/>
              <a:t>30.11.2020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F81F6-4CDC-774D-BB48-DC31DC83F3C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8928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F04F6478-EFD5-FA4A-973B-3CB233CD12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85A51028-59FF-FB46-AA6D-5F74241E2F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x-none">
              <a:ea typeface="ＭＳ Ｐゴシック" panose="020B0600070205080204" pitchFamily="34" charset="-128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23ABF2DD-9516-8F42-B4FD-92B3B68A54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6EECC8-5819-E142-9AD6-4EE728F96904}" type="slidenum">
              <a:rPr lang="en-US" altLang="x-none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x-none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035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693737" y="4379912"/>
            <a:ext cx="5546724" cy="41481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6" name="Shape 416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92150"/>
            <a:ext cx="61468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1511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693737" y="4379912"/>
            <a:ext cx="5546724" cy="41481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6" name="Shape 416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92150"/>
            <a:ext cx="61468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197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9B63C-0B8A-4B4C-A5ED-149DDB86B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F0261C-999C-E041-BE6D-7C9097FEA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97377-B040-1F43-B804-EBBD5DE32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7364-6086-AA40-A4DF-4FE21CFE609F}" type="datetimeFigureOut">
              <a:rPr lang="x-none" smtClean="0"/>
              <a:t>30.11.2020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66D93-CE69-474C-8DAF-F445B5131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2C08D-3C22-2245-A451-4742262D5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964F-C273-5545-8B03-7195EE5CC3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1562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19D69-9BCA-E242-94DA-9717EAB65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7F60DB-5B77-574B-984E-C1B76B8231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5A835-4A28-854C-9097-A23188FF3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7364-6086-AA40-A4DF-4FE21CFE609F}" type="datetimeFigureOut">
              <a:rPr lang="x-none" smtClean="0"/>
              <a:t>30.11.2020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09C6A-7A6A-E54E-88B4-F84048381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41ED1-6C58-544E-BA0D-E833AF554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964F-C273-5545-8B03-7195EE5CC3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59160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38EB6B-B7CE-F543-A1E3-6CE23A7699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494808-D92B-724E-BDBA-71257C897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01E67-E74C-BF4F-8D86-16EBED110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7364-6086-AA40-A4DF-4FE21CFE609F}" type="datetimeFigureOut">
              <a:rPr lang="x-none" smtClean="0"/>
              <a:t>30.11.2020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26335-98CB-2E48-9E4C-F6B6527A3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A60BE-2341-B845-AA0D-5F07C521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964F-C273-5545-8B03-7195EE5CC3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40519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62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74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39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2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845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98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69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06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67791-A2B5-1446-A9D5-2AE943C9B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559D5-208B-9F43-BED5-102D3E5E9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3CA90-28EA-B344-AB4E-E1F47642C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7364-6086-AA40-A4DF-4FE21CFE609F}" type="datetimeFigureOut">
              <a:rPr lang="x-none" smtClean="0"/>
              <a:t>30.11.2020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A40B9-D4AB-E647-A708-96234FFE3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D7480-C174-174B-B05E-DC684F98B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964F-C273-5545-8B03-7195EE5CC3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3482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405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98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119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312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13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37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52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04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3646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457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69E30-A726-2748-8689-F166ECD2D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274DE-1805-2B4D-A6B6-A761ED5E2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D246B-6742-1149-9534-C65269E91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7364-6086-AA40-A4DF-4FE21CFE609F}" type="datetimeFigureOut">
              <a:rPr lang="x-none" smtClean="0"/>
              <a:t>30.11.2020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E7178-ADFB-3E4C-A1EB-DD8CC7EB7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DB93E-C522-0242-80D2-601165AF5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964F-C273-5545-8B03-7195EE5CC3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135260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603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026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86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546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6656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7125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69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72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5452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64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40940-8CB5-444E-9EC7-1734D88FF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55B78-1BA1-824A-B39E-8A22385FB7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6F920-18EF-2246-A871-7D9D050D9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7A36FD-9F4E-E843-BB2C-A38D0C306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7364-6086-AA40-A4DF-4FE21CFE609F}" type="datetimeFigureOut">
              <a:rPr lang="x-none" smtClean="0"/>
              <a:t>30.11.2020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C28DC-F397-CB40-BD35-9239E13E8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8C23C-0A13-444C-ABDD-35C328573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964F-C273-5545-8B03-7195EE5CC3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516433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7300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860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8524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184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4158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1267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753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839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687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08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9E738-E3B3-8343-A3EA-0C54572B7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D356A-A90A-4F46-9870-CBE483F66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1A0F0-276A-CD4A-9936-A72AFBF57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120E7C-4E44-4D44-BE05-3F575B24B2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BBA97A-C25B-A549-ABFF-BCC3EA4017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743549-55DD-7746-B64E-0F897DB54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7364-6086-AA40-A4DF-4FE21CFE609F}" type="datetimeFigureOut">
              <a:rPr lang="x-none" smtClean="0"/>
              <a:t>30.11.2020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0F6193-4B07-5540-ABBD-4CC99C83F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13FFDA-C532-4046-B9D1-06DD46F71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964F-C273-5545-8B03-7195EE5CC3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493591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6095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165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9832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6794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958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6187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8798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1243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0687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2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E461C-4DC6-5C4C-B000-06DA12D06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EC9BCC-BD57-F641-A681-54AE209BE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7364-6086-AA40-A4DF-4FE21CFE609F}" type="datetimeFigureOut">
              <a:rPr lang="x-none" smtClean="0"/>
              <a:t>30.11.2020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66523F-CD4F-1A43-A4C2-0D7CF2E9F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4BBB-175F-1049-9B39-787E7DC1B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964F-C273-5545-8B03-7195EE5CC3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021176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6139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1584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316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3286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9118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012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021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601879-A168-064D-8394-EE29563F7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7364-6086-AA40-A4DF-4FE21CFE609F}" type="datetimeFigureOut">
              <a:rPr lang="x-none" smtClean="0"/>
              <a:t>30.11.2020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8AB4A9-940E-FD49-A404-461017D87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7AC1B-0AD9-7044-9921-9BFD0D77B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964F-C273-5545-8B03-7195EE5CC3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769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B8DCC-BDAB-5647-893A-8EC840D64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28DBF-25D7-8C4C-8AB3-84653A52A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D576EC-293B-BB43-BB90-761B5AC10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894C86-5057-EB4E-A7FD-13C936AD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7364-6086-AA40-A4DF-4FE21CFE609F}" type="datetimeFigureOut">
              <a:rPr lang="x-none" smtClean="0"/>
              <a:t>30.11.2020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717DF3-F784-9E48-8E1B-F72EC4972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DC3C1-F8EE-DB43-84C7-B379004E3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964F-C273-5545-8B03-7195EE5CC3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0071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B0EAB-0FD4-1848-95B9-0455FB619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66E548-B363-1948-BAE4-0B21341342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AE630-8E5D-D841-926A-809BA4BB3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873F3B-042E-344C-B6BA-42F7D65D1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7364-6086-AA40-A4DF-4FE21CFE609F}" type="datetimeFigureOut">
              <a:rPr lang="x-none" smtClean="0"/>
              <a:t>30.11.2020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1603F7-A2F8-6A41-8797-E809787A1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E69C8-B9C8-9B4D-93C9-A3E816A26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964F-C273-5545-8B03-7195EE5CC3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8286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390A46-100E-AF46-8069-30F452FFC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166F4-3FE9-8A47-9C75-C28B1A11B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42877-E646-894E-B6E6-4FB265A56F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07364-6086-AA40-A4DF-4FE21CFE609F}" type="datetimeFigureOut">
              <a:rPr lang="x-none" smtClean="0"/>
              <a:t>30.11.2020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C32B7-6E45-EB48-B855-6A75E78CC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FC945-61BA-DE40-92F9-CDD5C5368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0964F-C273-5545-8B03-7195EE5CC3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6716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4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2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7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7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F6EDD-4AB0-4446-82A0-96F020D471C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D59A8-C0D3-46B5-B72A-814A628174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22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F49507CA-21A3-4A44-91E9-A0FAA984C4D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09750" y="1773239"/>
            <a:ext cx="8643938" cy="3024187"/>
          </a:xfrm>
        </p:spPr>
        <p:txBody>
          <a:bodyPr>
            <a:noAutofit/>
          </a:bodyPr>
          <a:lstStyle/>
          <a:p>
            <a:br>
              <a:rPr lang="tr-TR" altLang="x-none" sz="4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br>
              <a:rPr lang="tr-TR" altLang="x-none" sz="4400" b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x-none" sz="44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tr-TR" sz="4400" b="1" dirty="0">
                <a:latin typeface="Arial" panose="020B0604020202020204" pitchFamily="34" charset="0"/>
                <a:cs typeface="Arial" panose="020B0604020202020204" pitchFamily="34" charset="0"/>
              </a:rPr>
              <a:t>ivil Toplum ve </a:t>
            </a:r>
            <a:br>
              <a:rPr lang="tr-TR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400" b="1" dirty="0">
                <a:latin typeface="Arial" panose="020B0604020202020204" pitchFamily="34" charset="0"/>
                <a:cs typeface="Arial" panose="020B0604020202020204" pitchFamily="34" charset="0"/>
              </a:rPr>
              <a:t>Toplumsal Değişim</a:t>
            </a:r>
            <a:br>
              <a:rPr lang="en-US" altLang="x-none" sz="4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x-none" sz="44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1295EE15-0E67-364B-BEDA-79CA81C1BF2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640014" y="4797426"/>
            <a:ext cx="7813674" cy="1744662"/>
          </a:xfrm>
        </p:spPr>
        <p:txBody>
          <a:bodyPr rtlCol="0">
            <a:noAutofit/>
          </a:bodyPr>
          <a:lstStyle/>
          <a:p>
            <a:pPr algn="r">
              <a:defRPr/>
            </a:pPr>
            <a:endParaRPr lang="tr-TR" altLang="x-none" sz="1600" u="sng" dirty="0">
              <a:ea typeface="ＭＳ Ｐゴシック" panose="020B0600070205080204" pitchFamily="34" charset="-128"/>
            </a:endParaRPr>
          </a:p>
          <a:p>
            <a:pPr algn="r">
              <a:defRPr/>
            </a:pPr>
            <a:r>
              <a:rPr lang="tr-TR" altLang="x-none" sz="1600" u="sng" dirty="0">
                <a:ea typeface="ＭＳ Ｐゴシック" panose="020B0600070205080204" pitchFamily="34" charset="-128"/>
              </a:rPr>
              <a:t>Prof. Dr. Erdal Akdeve</a:t>
            </a:r>
          </a:p>
          <a:p>
            <a:pPr>
              <a:defRPr/>
            </a:pPr>
            <a:endParaRPr lang="tr-TR" altLang="x-none" sz="1600" u="sng" dirty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tr-TR" altLang="x-none" sz="1600" u="sng" dirty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tr-TR" altLang="x-none" sz="1400" u="sng" dirty="0">
                <a:ea typeface="ＭＳ Ｐゴシック" panose="020B0600070205080204" pitchFamily="34" charset="-128"/>
              </a:rPr>
              <a:t>01 Aralık 2020</a:t>
            </a:r>
          </a:p>
        </p:txBody>
      </p:sp>
      <p:sp>
        <p:nvSpPr>
          <p:cNvPr id="14339" name="Slide Number Placeholder 7">
            <a:extLst>
              <a:ext uri="{FF2B5EF4-FFF2-40B4-BE49-F238E27FC236}">
                <a16:creationId xmlns:a16="http://schemas.microsoft.com/office/drawing/2014/main" id="{7400B950-4B78-2945-86A8-2E3997EB0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C056FE-562B-5B46-8D57-6471751140A7}" type="slidenum">
              <a:rPr lang="en-US" altLang="x-none">
                <a:latin typeface="Verdana" panose="020B0604030504040204" pitchFamily="34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x-none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340" name="Rectangle 1">
            <a:extLst>
              <a:ext uri="{FF2B5EF4-FFF2-40B4-BE49-F238E27FC236}">
                <a16:creationId xmlns:a16="http://schemas.microsoft.com/office/drawing/2014/main" id="{AA4BCA8D-37C4-6742-B9DB-E83D9DE0F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543" y="6028690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x-none" sz="2000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     </a:t>
            </a:r>
          </a:p>
        </p:txBody>
      </p:sp>
      <p:pic>
        <p:nvPicPr>
          <p:cNvPr id="14341" name="Picture 1" descr="ASBU_LOGO_TR.jpg">
            <a:extLst>
              <a:ext uri="{FF2B5EF4-FFF2-40B4-BE49-F238E27FC236}">
                <a16:creationId xmlns:a16="http://schemas.microsoft.com/office/drawing/2014/main" id="{FB32FE14-2C1A-AC45-8030-8015F4AB5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1" y="116633"/>
            <a:ext cx="2784500" cy="194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F44332-DE20-404D-A1C8-DF2712BCA2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519" y="142876"/>
            <a:ext cx="3636144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3023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37227" y="168275"/>
            <a:ext cx="88089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b="1" dirty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rPr>
              <a:t>Toplumsal Değişim ve </a:t>
            </a:r>
            <a:r>
              <a:rPr lang="en-US" sz="3200" b="1" dirty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rPr>
              <a:t>So</a:t>
            </a:r>
            <a:r>
              <a:rPr lang="tr-TR" sz="3200" b="1" dirty="0" err="1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rPr>
              <a:t>syal</a:t>
            </a:r>
            <a:r>
              <a:rPr lang="tr-TR" sz="3200" b="1" dirty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rPr>
              <a:t> Ekonominin Boyutları</a:t>
            </a:r>
            <a:endParaRPr lang="pl-PL" b="1" dirty="0">
              <a:solidFill>
                <a:prstClr val="black">
                  <a:lumMod val="85000"/>
                  <a:lumOff val="15000"/>
                </a:prstClr>
              </a:solidFill>
              <a:cs typeface="Arial" pitchFamily="34" charset="0"/>
            </a:endParaRPr>
          </a:p>
        </p:txBody>
      </p:sp>
      <p:sp>
        <p:nvSpPr>
          <p:cNvPr id="6" name="AutoShape 2" descr="Zobacz oryginalny obraz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833" y="1057850"/>
            <a:ext cx="8775700" cy="617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tr-TR" sz="2600" dirty="0">
                <a:solidFill>
                  <a:prstClr val="black"/>
                </a:solidFill>
              </a:rPr>
              <a:t>Sermaye yerine örgüt amacı </a:t>
            </a:r>
            <a:endParaRPr lang="en-US" sz="2600" dirty="0">
              <a:solidFill>
                <a:prstClr val="black"/>
              </a:solidFill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tr-TR" sz="2600" dirty="0">
                <a:solidFill>
                  <a:prstClr val="black"/>
                </a:solidFill>
              </a:rPr>
              <a:t>Eşit ve açık üyelik</a:t>
            </a:r>
            <a:endParaRPr lang="en-US" sz="2600" dirty="0">
              <a:solidFill>
                <a:prstClr val="black"/>
              </a:solidFill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tr-TR" sz="2600" dirty="0">
                <a:solidFill>
                  <a:prstClr val="black"/>
                </a:solidFill>
              </a:rPr>
              <a:t>Toplumun ortak çıkarı</a:t>
            </a:r>
            <a:endParaRPr lang="en-US" sz="2600" dirty="0">
              <a:solidFill>
                <a:prstClr val="black"/>
              </a:solidFill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tr-TR" sz="2600" dirty="0">
                <a:solidFill>
                  <a:prstClr val="black"/>
                </a:solidFill>
              </a:rPr>
              <a:t>Mülkiyet aidiyeti</a:t>
            </a:r>
            <a:endParaRPr lang="en-US" sz="2600" dirty="0">
              <a:solidFill>
                <a:prstClr val="black"/>
              </a:solidFill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tr-TR" sz="2600" dirty="0">
                <a:solidFill>
                  <a:prstClr val="black"/>
                </a:solidFill>
              </a:rPr>
              <a:t>Gelir fazlasının yeniden </a:t>
            </a:r>
          </a:p>
          <a:p>
            <a:pPr marL="266700">
              <a:lnSpc>
                <a:spcPct val="200000"/>
              </a:lnSpc>
            </a:pPr>
            <a:r>
              <a:rPr lang="tr-TR" sz="2600" dirty="0">
                <a:solidFill>
                  <a:prstClr val="black"/>
                </a:solidFill>
              </a:rPr>
              <a:t>ortak amaca yatırılması</a:t>
            </a:r>
          </a:p>
          <a:p>
            <a:pPr>
              <a:lnSpc>
                <a:spcPct val="200000"/>
              </a:lnSpc>
            </a:pPr>
            <a:endParaRPr lang="en-US" sz="2600" dirty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</a:pPr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21" name="Shape 1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52576" y="3674434"/>
            <a:ext cx="3963417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9929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007" y="1600201"/>
            <a:ext cx="11067393" cy="475544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6000"/>
              <a:buFont typeface="Wingdings" panose="05000000000000000000" pitchFamily="2" charset="2"/>
              <a:buChar char="§"/>
            </a:pPr>
            <a:r>
              <a:rPr lang="tr-TR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Ekonomik faaliyet</a:t>
            </a:r>
          </a:p>
          <a:p>
            <a:pPr>
              <a:lnSpc>
                <a:spcPct val="16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6000"/>
              <a:buFont typeface="Wingdings" panose="05000000000000000000" pitchFamily="2" charset="2"/>
              <a:buChar char="§"/>
            </a:pPr>
            <a:endParaRPr lang="tr-TR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6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6000"/>
              <a:buFont typeface="Wingdings" panose="05000000000000000000" pitchFamily="2" charset="2"/>
              <a:buChar char="§"/>
            </a:pPr>
            <a:r>
              <a:rPr lang="tr-TR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Açık ve birincil bir toplumsal hedef</a:t>
            </a:r>
          </a:p>
          <a:p>
            <a:pPr>
              <a:lnSpc>
                <a:spcPct val="16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6000"/>
              <a:buFont typeface="Wingdings" panose="05000000000000000000" pitchFamily="2" charset="2"/>
              <a:buChar char="§"/>
            </a:pPr>
            <a:endParaRPr lang="tr-TR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6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6000"/>
              <a:buFont typeface="Wingdings" panose="05000000000000000000" pitchFamily="2" charset="2"/>
              <a:buChar char="§"/>
            </a:pPr>
            <a:r>
              <a:rPr lang="tr-TR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Kar dağıtımında sınırlama</a:t>
            </a:r>
          </a:p>
          <a:p>
            <a:pPr>
              <a:lnSpc>
                <a:spcPct val="16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6000"/>
              <a:buFont typeface="Wingdings" panose="05000000000000000000" pitchFamily="2" charset="2"/>
              <a:buChar char="§"/>
            </a:pPr>
            <a:endParaRPr lang="tr-TR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6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6000"/>
              <a:buFont typeface="Wingdings" panose="05000000000000000000" pitchFamily="2" charset="2"/>
              <a:buChar char="§"/>
            </a:pPr>
            <a:r>
              <a:rPr lang="tr-TR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Örgütsel özerklik</a:t>
            </a:r>
          </a:p>
          <a:p>
            <a:pPr>
              <a:lnSpc>
                <a:spcPct val="16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6000"/>
              <a:buFont typeface="Wingdings" panose="05000000000000000000" pitchFamily="2" charset="2"/>
              <a:buChar char="§"/>
            </a:pPr>
            <a:endParaRPr lang="tr-TR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6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6000"/>
              <a:buFont typeface="Wingdings" panose="05000000000000000000" pitchFamily="2" charset="2"/>
              <a:buChar char="§"/>
            </a:pPr>
            <a:r>
              <a:rPr lang="tr-TR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Kapsayıcı bir yönetişim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6000"/>
              <a:buNone/>
            </a:pPr>
            <a:endParaRPr lang="tr-TR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6000"/>
              <a:buNone/>
            </a:pPr>
            <a:endParaRPr lang="tr-TR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0311" y="125925"/>
            <a:ext cx="1168633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Toplumsal Değişimin Sonucu: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Sosyal Girişimlerin ve Ekosistemlerinin Haritalanması</a:t>
            </a:r>
            <a:endParaRPr lang="pl-PL" sz="2800" b="1" dirty="0">
              <a:solidFill>
                <a:prstClr val="black">
                  <a:lumMod val="85000"/>
                  <a:lumOff val="1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165" y="4430803"/>
            <a:ext cx="2364828" cy="242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80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199" y="1644876"/>
            <a:ext cx="10938934" cy="4864111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Clr>
                <a:srgbClr val="0000FF"/>
              </a:buClr>
              <a:buSzPct val="25000"/>
              <a:buNone/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İnceleme: </a:t>
            </a:r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Avrupa'daki sosyal girişimlerin ve ekosistem</a:t>
            </a:r>
            <a:r>
              <a:rPr lang="tr-TR" sz="2400" dirty="0"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 haritası </a:t>
            </a:r>
            <a:r>
              <a:rPr lang="tr-TR" sz="2400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Avrupa Komisyonu,</a:t>
            </a:r>
            <a:r>
              <a:rPr lang="tr-TR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2014</a:t>
            </a:r>
            <a:r>
              <a:rPr lang="tr-TR" sz="2400" dirty="0">
                <a:latin typeface="Arial"/>
                <a:ea typeface="Arial"/>
                <a:cs typeface="Arial"/>
                <a:sym typeface="Arial"/>
              </a:rPr>
              <a:t>).</a:t>
            </a:r>
          </a:p>
          <a:p>
            <a:pPr marL="0" indent="0" algn="just">
              <a:spcBef>
                <a:spcPts val="0"/>
              </a:spcBef>
              <a:buClr>
                <a:srgbClr val="0000FF"/>
              </a:buClr>
              <a:buSzPct val="25000"/>
              <a:buNone/>
            </a:pPr>
            <a:endParaRPr lang="pl-PL" sz="2400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Clr>
                <a:srgbClr val="0000FF"/>
              </a:buClr>
              <a:buSzPct val="25000"/>
            </a:pPr>
            <a:r>
              <a:rPr lang="pl-PL" sz="2600" dirty="0">
                <a:latin typeface="Arial"/>
                <a:ea typeface="Arial"/>
                <a:cs typeface="Arial"/>
                <a:sym typeface="Arial"/>
              </a:rPr>
              <a:t>29 ülkenin her birinde sosyal girişim faaliyetinin ölçeği </a:t>
            </a:r>
            <a:r>
              <a:rPr lang="pl-PL" sz="2600" dirty="0" err="1">
                <a:latin typeface="Arial"/>
                <a:ea typeface="Arial"/>
                <a:cs typeface="Arial"/>
                <a:sym typeface="Arial"/>
              </a:rPr>
              <a:t>ve</a:t>
            </a:r>
            <a:r>
              <a:rPr lang="pl-PL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600" dirty="0" err="1">
                <a:latin typeface="Arial"/>
                <a:ea typeface="Arial"/>
                <a:cs typeface="Arial"/>
                <a:sym typeface="Arial"/>
              </a:rPr>
              <a:t>özellikleri</a:t>
            </a:r>
            <a:endParaRPr lang="pl-PL" sz="26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0000FF"/>
              </a:buClr>
              <a:buSzPct val="25000"/>
              <a:buNone/>
            </a:pPr>
            <a:endParaRPr lang="pl-PL" sz="2600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Clr>
                <a:srgbClr val="0000FF"/>
              </a:buClr>
              <a:buSzPct val="25000"/>
            </a:pPr>
            <a:r>
              <a:rPr lang="tr-TR" sz="2600" dirty="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pl-PL" sz="2600" dirty="0">
                <a:latin typeface="Arial"/>
                <a:ea typeface="Arial"/>
                <a:cs typeface="Arial"/>
                <a:sym typeface="Arial"/>
              </a:rPr>
              <a:t>osyal girişim için ulusal politika ve yasal çerçeve;</a:t>
            </a:r>
          </a:p>
          <a:p>
            <a:pPr>
              <a:spcBef>
                <a:spcPts val="0"/>
              </a:spcBef>
              <a:buClr>
                <a:srgbClr val="0000FF"/>
              </a:buClr>
              <a:buSzPct val="25000"/>
            </a:pPr>
            <a:endParaRPr lang="tr-TR" sz="2600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Clr>
                <a:srgbClr val="0000FF"/>
              </a:buClr>
              <a:buSzPct val="25000"/>
            </a:pPr>
            <a:r>
              <a:rPr lang="tr-TR" sz="2600" dirty="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pl-PL" sz="2600" dirty="0">
                <a:latin typeface="Arial"/>
                <a:ea typeface="Arial"/>
                <a:cs typeface="Arial"/>
                <a:sym typeface="Arial"/>
              </a:rPr>
              <a:t>osyal girişimleri hedefleyen destek tedbirleri;</a:t>
            </a:r>
          </a:p>
          <a:p>
            <a:pPr>
              <a:spcBef>
                <a:spcPts val="0"/>
              </a:spcBef>
              <a:buClr>
                <a:srgbClr val="0000FF"/>
              </a:buClr>
              <a:buSzPct val="25000"/>
            </a:pPr>
            <a:endParaRPr lang="tr-TR" sz="2600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Clr>
                <a:srgbClr val="0000FF"/>
              </a:buClr>
              <a:buSzPct val="25000"/>
            </a:pPr>
            <a:r>
              <a:rPr lang="tr-TR" sz="2600" dirty="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pl-PL" sz="2600" dirty="0">
                <a:latin typeface="Arial"/>
                <a:ea typeface="Arial"/>
                <a:cs typeface="Arial"/>
                <a:sym typeface="Arial"/>
              </a:rPr>
              <a:t>ar olan yerlerde etiketleme ve sertifikasyon şemaları;</a:t>
            </a:r>
          </a:p>
          <a:p>
            <a:pPr>
              <a:spcBef>
                <a:spcPts val="0"/>
              </a:spcBef>
              <a:buClr>
                <a:srgbClr val="0000FF"/>
              </a:buClr>
              <a:buSzPct val="25000"/>
            </a:pPr>
            <a:endParaRPr lang="tr-TR" sz="2600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Clr>
                <a:srgbClr val="0000FF"/>
              </a:buClr>
              <a:buSzPct val="25000"/>
            </a:pPr>
            <a:r>
              <a:rPr lang="tr-TR" sz="2600" dirty="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pl-PL" sz="2600" dirty="0">
                <a:latin typeface="Arial"/>
                <a:ea typeface="Arial"/>
                <a:cs typeface="Arial"/>
                <a:sym typeface="Arial"/>
              </a:rPr>
              <a:t>osyal (etki) yatırım piyasaları.</a:t>
            </a:r>
            <a:endParaRPr lang="pl-PL" sz="26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174536"/>
              </p:ext>
            </p:extLst>
          </p:nvPr>
        </p:nvGraphicFramePr>
        <p:xfrm>
          <a:off x="10670196" y="5655936"/>
          <a:ext cx="1453550" cy="1202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Image" r:id="rId3" imgW="5790240" imgH="5294880" progId="Photoshop.Image.16">
                  <p:embed/>
                </p:oleObj>
              </mc:Choice>
              <mc:Fallback>
                <p:oleObj name="Image" r:id="rId3" imgW="5790240" imgH="529488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70196" y="5655936"/>
                        <a:ext cx="1453550" cy="1202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862">
            <a:off x="10994818" y="5974168"/>
            <a:ext cx="874422" cy="50258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8ABA8F9-3E46-8A4D-A827-D033EEB5B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199" y="289081"/>
            <a:ext cx="1168755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AB’de Sosyal Girişimlerin ve Ekosistemlerin Haritalanması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Genel Müdürlük Misyonu</a:t>
            </a:r>
            <a:endParaRPr lang="pl-PL" b="1" dirty="0">
              <a:solidFill>
                <a:prstClr val="black">
                  <a:lumMod val="85000"/>
                  <a:lumOff val="1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47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2880" y="54712"/>
            <a:ext cx="80650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Toplumsal Değişim ve </a:t>
            </a:r>
            <a:r>
              <a:rPr lang="en-US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tr-TR" sz="32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syal</a:t>
            </a:r>
            <a:r>
              <a:rPr lang="tr-TR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 Ekonomi</a:t>
            </a:r>
            <a:endParaRPr lang="pl-PL" b="1" dirty="0">
              <a:solidFill>
                <a:prstClr val="black">
                  <a:lumMod val="85000"/>
                  <a:lumOff val="1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2" descr="Zobacz oryginalny obraz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809" y="1013673"/>
            <a:ext cx="111477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prstClr val="black"/>
                </a:solidFill>
              </a:rPr>
              <a:t>Gelişmiş ekonomilerin önemli bir kısmı, yatırımcılar veya mal sahipleri dışındaki insanlar için kar elde etmeyi amaçlamaktadır.</a:t>
            </a:r>
          </a:p>
          <a:p>
            <a:endParaRPr lang="tr-TR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prstClr val="black"/>
                </a:solidFill>
              </a:rPr>
              <a:t>Kooperatifler karşılıklı dernekler kar amacı gütmeyen dernekler vakıflar sosyal girişimler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prstClr val="black"/>
                </a:solidFill>
              </a:rPr>
              <a:t>Çok geniş sayıda ticari faaliyet yürütürler, Avrupa ve Uzak Doğu pazarında geniş bir ürün ve hizmet yelpazesi sunarlar.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prstClr val="black"/>
                </a:solidFill>
              </a:rPr>
              <a:t>Sosyal girişimler aynı zamanda sosyal </a:t>
            </a:r>
            <a:r>
              <a:rPr lang="tr-TR" dirty="0" err="1">
                <a:solidFill>
                  <a:prstClr val="black"/>
                </a:solidFill>
              </a:rPr>
              <a:t>inovasyonun</a:t>
            </a:r>
            <a:r>
              <a:rPr lang="tr-TR" dirty="0">
                <a:solidFill>
                  <a:prstClr val="black"/>
                </a:solidFill>
              </a:rPr>
              <a:t> taşıyıcısıdır.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9561" y="4274462"/>
            <a:ext cx="313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Ben Aslında Kimim</a:t>
            </a:r>
            <a:r>
              <a:rPr lang="pl-PL" b="1" dirty="0"/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81906" y="4274462"/>
            <a:ext cx="313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So</a:t>
            </a:r>
            <a:r>
              <a:rPr lang="tr-TR" b="1" dirty="0" err="1"/>
              <a:t>syal</a:t>
            </a:r>
            <a:r>
              <a:rPr lang="tr-TR" b="1" dirty="0"/>
              <a:t> Gelişmişlik Ölçeği</a:t>
            </a:r>
            <a:endParaRPr lang="pl-PL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2220" y="4922554"/>
            <a:ext cx="35801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2 </a:t>
            </a:r>
            <a:r>
              <a:rPr lang="en-US" sz="1400" dirty="0" err="1">
                <a:solidFill>
                  <a:prstClr val="black"/>
                </a:solidFill>
              </a:rPr>
              <a:t>milyon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sosyal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ekonomi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işletmesi</a:t>
            </a:r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>
                <a:solidFill>
                  <a:prstClr val="black"/>
                </a:solidFill>
              </a:rPr>
              <a:t>AB'deki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tüm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işletmelerin</a:t>
            </a:r>
            <a:r>
              <a:rPr lang="tr-TR" sz="1400" dirty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% 10'u.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11 </a:t>
            </a:r>
            <a:r>
              <a:rPr lang="en-US" sz="1400" dirty="0" err="1">
                <a:solidFill>
                  <a:prstClr val="black"/>
                </a:solidFill>
              </a:rPr>
              <a:t>milyondan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fazla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insan</a:t>
            </a:r>
            <a:r>
              <a:rPr lang="tr-TR" sz="1400" dirty="0">
                <a:solidFill>
                  <a:prstClr val="black"/>
                </a:solidFill>
              </a:rPr>
              <a:t>, </a:t>
            </a:r>
            <a:r>
              <a:rPr lang="en-US" sz="1400" dirty="0">
                <a:solidFill>
                  <a:prstClr val="black"/>
                </a:solidFill>
              </a:rPr>
              <a:t>AB </a:t>
            </a:r>
            <a:r>
              <a:rPr lang="en-US" sz="1400" dirty="0" err="1">
                <a:solidFill>
                  <a:prstClr val="black"/>
                </a:solidFill>
              </a:rPr>
              <a:t>çalışanlarının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yaklaşık</a:t>
            </a:r>
            <a:r>
              <a:rPr lang="tr-TR" sz="1400" dirty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% 6'sı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>
                <a:solidFill>
                  <a:prstClr val="black"/>
                </a:solidFill>
              </a:rPr>
              <a:t>Farklı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yasal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formlar</a:t>
            </a:r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>
                <a:solidFill>
                  <a:prstClr val="black"/>
                </a:solidFill>
              </a:rPr>
              <a:t>Çeşitli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hedefler</a:t>
            </a:r>
            <a:endParaRPr lang="pl-PL" sz="14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45038" y="4801282"/>
            <a:ext cx="3666605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en-US" sz="1300" dirty="0">
              <a:solidFill>
                <a:prstClr val="black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400" dirty="0" err="1">
                <a:solidFill>
                  <a:prstClr val="black"/>
                </a:solidFill>
              </a:rPr>
              <a:t>Sosyal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ekonominin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önemli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ve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büyüyen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bir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grubu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sosyal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girişimlerdir</a:t>
            </a:r>
            <a:r>
              <a:rPr lang="en-US" sz="1400" dirty="0">
                <a:solidFill>
                  <a:prstClr val="black"/>
                </a:solidFill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Ana </a:t>
            </a:r>
            <a:r>
              <a:rPr lang="en-US" sz="1400" dirty="0" err="1">
                <a:solidFill>
                  <a:prstClr val="black"/>
                </a:solidFill>
              </a:rPr>
              <a:t>hedefleri</a:t>
            </a:r>
            <a:r>
              <a:rPr lang="en-US" sz="1400" dirty="0">
                <a:solidFill>
                  <a:prstClr val="black"/>
                </a:solidFill>
              </a:rPr>
              <a:t>, </a:t>
            </a:r>
            <a:r>
              <a:rPr lang="en-US" sz="1400" dirty="0" err="1">
                <a:solidFill>
                  <a:prstClr val="black"/>
                </a:solidFill>
              </a:rPr>
              <a:t>genel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çıkar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için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sosyal</a:t>
            </a:r>
            <a:r>
              <a:rPr lang="en-US" sz="1400" dirty="0">
                <a:solidFill>
                  <a:prstClr val="black"/>
                </a:solidFill>
              </a:rPr>
              <a:t>, </a:t>
            </a:r>
            <a:r>
              <a:rPr lang="en-US" sz="1400" dirty="0" err="1">
                <a:solidFill>
                  <a:prstClr val="black"/>
                </a:solidFill>
              </a:rPr>
              <a:t>toplumsal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veya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çevresel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bir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etkiye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sahip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olmaktır</a:t>
            </a:r>
            <a:r>
              <a:rPr lang="en-US" sz="1400" dirty="0">
                <a:solidFill>
                  <a:prstClr val="black"/>
                </a:solidFill>
              </a:rPr>
              <a:t>.</a:t>
            </a:r>
            <a:endParaRPr lang="pl-PL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460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sldNum" idx="12"/>
          </p:nvPr>
        </p:nvSpPr>
        <p:spPr>
          <a:xfrm>
            <a:off x="8077201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ro-RO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>
                <a:buSzPct val="25000"/>
              </a:pPr>
              <a:t>14</a:t>
            </a:fld>
            <a:endParaRPr lang="ro-RO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Shape 420"/>
          <p:cNvSpPr/>
          <p:nvPr/>
        </p:nvSpPr>
        <p:spPr>
          <a:xfrm>
            <a:off x="309275" y="1085193"/>
            <a:ext cx="11465036" cy="38042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720"/>
              </a:spcBef>
              <a:buSzPct val="25000"/>
            </a:pPr>
            <a:r>
              <a:rPr lang="en-GB" sz="2000" b="1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Sosyal</a:t>
            </a:r>
            <a:r>
              <a:rPr lang="en-GB" sz="2000" b="1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Etki</a:t>
            </a:r>
            <a:r>
              <a:rPr lang="en-GB" sz="2000" b="1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: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sosyal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girişimin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bir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sonucu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olarak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sosyal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/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misyon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kazanımlarını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ve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riskleri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ölçer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:</a:t>
            </a:r>
          </a:p>
          <a:p>
            <a:pPr>
              <a:spcBef>
                <a:spcPts val="720"/>
              </a:spcBef>
              <a:buSzPct val="25000"/>
            </a:pPr>
            <a:endParaRPr lang="en-GB" sz="2000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>
              <a:spcBef>
                <a:spcPts val="720"/>
              </a:spcBef>
              <a:buSzPct val="25000"/>
            </a:pPr>
            <a:r>
              <a:rPr lang="tr-TR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-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Sayı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ve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aralık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olarak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her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yıl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yaratılan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işlerin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yanı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sıra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yardım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edilen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veya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aktif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olan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yararlanıcıların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sayısı</a:t>
            </a:r>
            <a:endParaRPr lang="en-GB" sz="2000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>
              <a:spcBef>
                <a:spcPts val="720"/>
              </a:spcBef>
              <a:buSzPct val="25000"/>
            </a:pPr>
            <a:endParaRPr lang="tr-TR" sz="2000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>
              <a:spcBef>
                <a:spcPts val="720"/>
              </a:spcBef>
              <a:buSzPct val="25000"/>
            </a:pPr>
            <a:r>
              <a:rPr lang="tr-TR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- S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osyal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girişimin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bir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sonucu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olarak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aktif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yararlanıcıların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ortalama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geliri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.</a:t>
            </a:r>
          </a:p>
          <a:p>
            <a:pPr>
              <a:spcBef>
                <a:spcPts val="720"/>
              </a:spcBef>
              <a:buSzPct val="25000"/>
            </a:pPr>
            <a:endParaRPr lang="en-GB" sz="2000" b="1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>
              <a:spcBef>
                <a:spcPts val="720"/>
              </a:spcBef>
              <a:buSzPct val="25000"/>
            </a:pPr>
            <a:r>
              <a:rPr lang="en-GB" sz="2000" b="1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Finansal</a:t>
            </a:r>
            <a:r>
              <a:rPr lang="en-GB" sz="2000" b="1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Sürdürülebilirlik</a:t>
            </a:r>
            <a:r>
              <a:rPr lang="en-GB" sz="2000" b="1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: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İşletme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faaliyetleri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sonucunda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kazanılan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finansal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sürdürülebilirliği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ölçer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.</a:t>
            </a:r>
          </a:p>
          <a:p>
            <a:pPr>
              <a:spcBef>
                <a:spcPts val="720"/>
              </a:spcBef>
              <a:buSzPct val="25000"/>
            </a:pPr>
            <a:r>
              <a:rPr lang="en-GB" sz="2000" b="1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Organizasyonel</a:t>
            </a:r>
            <a:r>
              <a:rPr lang="en-GB" sz="2000" b="1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Gelişim</a:t>
            </a:r>
            <a:r>
              <a:rPr lang="en-GB" sz="2000" b="1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: </a:t>
            </a:r>
            <a:r>
              <a:rPr lang="tr-TR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İ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şletme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operasyonlarının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bir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sonucu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olarak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kazanılan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organizasyonel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gelişimi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ölçer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(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örneğin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,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kapasite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artışı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,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altyapı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, </a:t>
            </a:r>
            <a:r>
              <a:rPr lang="en-GB" sz="20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verimlilik</a:t>
            </a:r>
            <a:r>
              <a:rPr lang="en-GB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vb.).</a:t>
            </a:r>
          </a:p>
        </p:txBody>
      </p:sp>
      <p:pic>
        <p:nvPicPr>
          <p:cNvPr id="421" name="Shape 4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02700" y="304800"/>
            <a:ext cx="192088" cy="200024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Shape 423"/>
          <p:cNvSpPr/>
          <p:nvPr/>
        </p:nvSpPr>
        <p:spPr>
          <a:xfrm>
            <a:off x="309275" y="44623"/>
            <a:ext cx="3119264" cy="6791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tr-TR" sz="2800" b="1" dirty="0">
                <a:latin typeface="Helvetica Neue"/>
                <a:ea typeface="Helvetica Neue"/>
                <a:cs typeface="Helvetica Neue"/>
                <a:sym typeface="Helvetica Neue"/>
              </a:rPr>
              <a:t>Sosyal Etki </a:t>
            </a:r>
            <a:endParaRPr lang="en-GB" sz="28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670520"/>
            <a:ext cx="9144000" cy="2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48824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sldNum" idx="12"/>
          </p:nvPr>
        </p:nvSpPr>
        <p:spPr>
          <a:xfrm>
            <a:off x="8077201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ro-RO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>
                <a:buSzPct val="25000"/>
              </a:pPr>
              <a:t>15</a:t>
            </a:fld>
            <a:endParaRPr lang="ro-RO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Shape 420"/>
          <p:cNvSpPr/>
          <p:nvPr/>
        </p:nvSpPr>
        <p:spPr>
          <a:xfrm>
            <a:off x="1752601" y="1268761"/>
            <a:ext cx="8839199" cy="38042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720"/>
              </a:spcBef>
              <a:buSzPct val="25000"/>
            </a:pPr>
            <a:endParaRPr lang="en-GB" sz="2000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421" name="Shape 4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02700" y="304800"/>
            <a:ext cx="192088" cy="200024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Shape 423"/>
          <p:cNvSpPr/>
          <p:nvPr/>
        </p:nvSpPr>
        <p:spPr>
          <a:xfrm>
            <a:off x="0" y="120863"/>
            <a:ext cx="4752528" cy="6791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tr-TR" sz="2800" b="1" dirty="0">
                <a:latin typeface="Helvetica Neue"/>
                <a:ea typeface="Helvetica Neue"/>
                <a:cs typeface="Helvetica Neue"/>
                <a:sym typeface="Helvetica Neue"/>
              </a:rPr>
              <a:t>Sosyal Etki Ölçümlemesi </a:t>
            </a:r>
            <a:endParaRPr lang="en-GB" sz="28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2423592" y="2145630"/>
            <a:ext cx="3104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Öğrenmek için,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Harekete geçmek için,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Hesap verebilir olmak için.</a:t>
            </a:r>
            <a:endParaRPr lang="en-US" dirty="0"/>
          </a:p>
        </p:txBody>
      </p:sp>
      <p:sp>
        <p:nvSpPr>
          <p:cNvPr id="3" name="Metin kutusu 2"/>
          <p:cNvSpPr txBox="1"/>
          <p:nvPr/>
        </p:nvSpPr>
        <p:spPr>
          <a:xfrm>
            <a:off x="6087616" y="3573016"/>
            <a:ext cx="3608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Ölçümün amacı,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Ölçümlemenin kapsadığı zaman,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Ölçümlemenin ana odağı,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Ölçümlemenin süresi.</a:t>
            </a:r>
          </a:p>
          <a:p>
            <a:endParaRPr lang="en-US" dirty="0"/>
          </a:p>
        </p:txBody>
      </p:sp>
      <p:sp>
        <p:nvSpPr>
          <p:cNvPr id="4" name="Metin kutusu 3"/>
          <p:cNvSpPr txBox="1"/>
          <p:nvPr/>
        </p:nvSpPr>
        <p:spPr>
          <a:xfrm>
            <a:off x="2643808" y="1532829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NEDEN?</a:t>
            </a:r>
            <a:endParaRPr lang="en-US" sz="2400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6816080" y="2996953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YÖNTEM</a:t>
            </a:r>
            <a:endParaRPr lang="en-US" sz="2400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7" y="4296476"/>
            <a:ext cx="3805055" cy="208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44045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80" y="716348"/>
            <a:ext cx="9238611" cy="6018400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506149" y="3414411"/>
            <a:ext cx="1566672" cy="692713"/>
          </a:xfrm>
        </p:spPr>
        <p:txBody>
          <a:bodyPr>
            <a:normAutofit/>
          </a:bodyPr>
          <a:lstStyle/>
          <a:p>
            <a:r>
              <a:rPr lang="tr-TR" sz="2000" b="1" dirty="0"/>
              <a:t>Sosyal Kırılma</a:t>
            </a:r>
            <a:endParaRPr lang="en-US" sz="2000" b="1" dirty="0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8015432" y="1696482"/>
            <a:ext cx="1566672" cy="692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000" b="1" dirty="0"/>
              <a:t>Nesillerin Kutuplaşması</a:t>
            </a:r>
            <a:endParaRPr lang="en-US" sz="2000" b="1" dirty="0"/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8798768" y="3336151"/>
            <a:ext cx="1866122" cy="692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1800" b="1" dirty="0"/>
              <a:t>Gençlerin Değişen Beklentileri</a:t>
            </a:r>
            <a:endParaRPr lang="en-US" sz="1800" b="1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8015431" y="5092826"/>
            <a:ext cx="1791041" cy="692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000" b="1" dirty="0"/>
              <a:t>Dijital Aktivizm</a:t>
            </a:r>
            <a:endParaRPr lang="en-US" sz="2000" b="1" dirty="0"/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5196716" y="6042035"/>
            <a:ext cx="2267774" cy="692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000" b="1" dirty="0"/>
              <a:t>Popülist Hareketler</a:t>
            </a:r>
            <a:endParaRPr lang="en-US" sz="2000" b="1" dirty="0"/>
          </a:p>
        </p:txBody>
      </p:sp>
      <p:sp>
        <p:nvSpPr>
          <p:cNvPr id="9" name="Unvan 1"/>
          <p:cNvSpPr txBox="1">
            <a:spLocks/>
          </p:cNvSpPr>
          <p:nvPr/>
        </p:nvSpPr>
        <p:spPr>
          <a:xfrm>
            <a:off x="2239347" y="5092826"/>
            <a:ext cx="1849265" cy="692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000" b="1" dirty="0"/>
              <a:t>Basının Azalan Rolü</a:t>
            </a:r>
            <a:endParaRPr lang="en-US" sz="2000" b="1" dirty="0"/>
          </a:p>
        </p:txBody>
      </p:sp>
      <p:sp>
        <p:nvSpPr>
          <p:cNvPr id="11" name="Unvan 1"/>
          <p:cNvSpPr txBox="1">
            <a:spLocks/>
          </p:cNvSpPr>
          <p:nvPr/>
        </p:nvSpPr>
        <p:spPr>
          <a:xfrm>
            <a:off x="1670179" y="3429000"/>
            <a:ext cx="1849265" cy="658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000" b="1" dirty="0"/>
              <a:t>Değişen Toplumsal Cinsiyet Rolleri</a:t>
            </a:r>
            <a:endParaRPr lang="en-US" sz="2000" b="1" dirty="0"/>
          </a:p>
        </p:txBody>
      </p:sp>
      <p:sp>
        <p:nvSpPr>
          <p:cNvPr id="12" name="Unvan 1"/>
          <p:cNvSpPr txBox="1">
            <a:spLocks/>
          </p:cNvSpPr>
          <p:nvPr/>
        </p:nvSpPr>
        <p:spPr>
          <a:xfrm>
            <a:off x="1891004" y="2042840"/>
            <a:ext cx="1566672" cy="692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000" b="1" dirty="0"/>
              <a:t>Sosyal Medya Hakimiyeti</a:t>
            </a:r>
            <a:endParaRPr lang="en-US" sz="2000" b="1" dirty="0"/>
          </a:p>
        </p:txBody>
      </p:sp>
      <p:sp>
        <p:nvSpPr>
          <p:cNvPr id="13" name="Unvan 1"/>
          <p:cNvSpPr txBox="1">
            <a:spLocks/>
          </p:cNvSpPr>
          <p:nvPr/>
        </p:nvSpPr>
        <p:spPr>
          <a:xfrm>
            <a:off x="3610076" y="905964"/>
            <a:ext cx="1566672" cy="692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000" b="1" dirty="0"/>
              <a:t>Yalnızlık</a:t>
            </a:r>
            <a:endParaRPr lang="en-US" sz="2000" b="1" dirty="0"/>
          </a:p>
        </p:txBody>
      </p:sp>
      <p:sp>
        <p:nvSpPr>
          <p:cNvPr id="14" name="Unvan 1"/>
          <p:cNvSpPr txBox="1">
            <a:spLocks/>
          </p:cNvSpPr>
          <p:nvPr/>
        </p:nvSpPr>
        <p:spPr>
          <a:xfrm>
            <a:off x="5796207" y="716348"/>
            <a:ext cx="1566672" cy="692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000" b="1" dirty="0"/>
              <a:t>Dinin Değişen Rolü</a:t>
            </a:r>
            <a:endParaRPr lang="en-US" sz="2000" b="1" dirty="0"/>
          </a:p>
        </p:txBody>
      </p:sp>
      <p:sp>
        <p:nvSpPr>
          <p:cNvPr id="3" name="Metin kutusu 2"/>
          <p:cNvSpPr txBox="1"/>
          <p:nvPr/>
        </p:nvSpPr>
        <p:spPr>
          <a:xfrm>
            <a:off x="8798768" y="6648667"/>
            <a:ext cx="7735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Kaynak: İngiltere Sivil Toplum Sektörü Raporu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41858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459" y="274320"/>
            <a:ext cx="7906805" cy="6293743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80977" y="2316574"/>
            <a:ext cx="2225040" cy="1325563"/>
          </a:xfrm>
        </p:spPr>
        <p:txBody>
          <a:bodyPr>
            <a:normAutofit/>
          </a:bodyPr>
          <a:lstStyle/>
          <a:p>
            <a:pPr algn="ctr"/>
            <a:r>
              <a:rPr lang="tr-TR" sz="1800" b="1" dirty="0"/>
              <a:t>Yapısal </a:t>
            </a:r>
            <a:br>
              <a:rPr lang="tr-TR" sz="1800" b="1" dirty="0"/>
            </a:br>
            <a:r>
              <a:rPr lang="tr-TR" sz="1800" b="1" dirty="0"/>
              <a:t>Değişiklikler</a:t>
            </a:r>
            <a:endParaRPr lang="en-US" sz="1800" b="1" dirty="0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7632192" y="2979356"/>
            <a:ext cx="22250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/>
              <a:t>Yönetişim</a:t>
            </a:r>
            <a:endParaRPr lang="en-US" sz="1800" b="1" dirty="0"/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482840" y="4521327"/>
            <a:ext cx="1377696" cy="9102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/>
              <a:t>Güven Krizi</a:t>
            </a:r>
            <a:endParaRPr lang="en-US" sz="1800" b="1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5471013" y="5431536"/>
            <a:ext cx="1377696" cy="9102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/>
              <a:t>Network</a:t>
            </a:r>
            <a:endParaRPr lang="en-US" sz="1800" b="1" dirty="0"/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3703173" y="4808856"/>
            <a:ext cx="1377696" cy="9102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1800" b="1" dirty="0"/>
              <a:t>Platform Ekonomisi</a:t>
            </a:r>
            <a:endParaRPr lang="en-US" sz="1800" b="1" dirty="0"/>
          </a:p>
        </p:txBody>
      </p:sp>
      <p:sp>
        <p:nvSpPr>
          <p:cNvPr id="9" name="Unvan 1"/>
          <p:cNvSpPr txBox="1">
            <a:spLocks/>
          </p:cNvSpPr>
          <p:nvPr/>
        </p:nvSpPr>
        <p:spPr>
          <a:xfrm>
            <a:off x="2523598" y="3167095"/>
            <a:ext cx="1377696" cy="9102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1800" b="1" dirty="0"/>
              <a:t>Devletin Etkisi</a:t>
            </a:r>
            <a:endParaRPr lang="en-US" sz="1800" b="1" dirty="0"/>
          </a:p>
        </p:txBody>
      </p:sp>
      <p:sp>
        <p:nvSpPr>
          <p:cNvPr id="11" name="Unvan 1"/>
          <p:cNvSpPr txBox="1">
            <a:spLocks/>
          </p:cNvSpPr>
          <p:nvPr/>
        </p:nvSpPr>
        <p:spPr>
          <a:xfrm>
            <a:off x="2438400" y="896620"/>
            <a:ext cx="1776838" cy="9102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1800" b="1" dirty="0"/>
              <a:t>Sektörler Arasında Zayıflayan Sınırlar</a:t>
            </a:r>
            <a:endParaRPr lang="en-US" sz="1800" b="1" dirty="0"/>
          </a:p>
        </p:txBody>
      </p:sp>
      <p:sp>
        <p:nvSpPr>
          <p:cNvPr id="12" name="Unvan 1"/>
          <p:cNvSpPr txBox="1">
            <a:spLocks/>
          </p:cNvSpPr>
          <p:nvPr/>
        </p:nvSpPr>
        <p:spPr>
          <a:xfrm>
            <a:off x="6223868" y="327152"/>
            <a:ext cx="1960575" cy="9102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1800" b="1" dirty="0"/>
              <a:t>Yöneticiliğin Önündeki Zorluklar</a:t>
            </a:r>
            <a:endParaRPr lang="en-US" sz="1800" b="1" dirty="0"/>
          </a:p>
        </p:txBody>
      </p:sp>
      <p:sp>
        <p:nvSpPr>
          <p:cNvPr id="13" name="Unvan 1"/>
          <p:cNvSpPr txBox="1">
            <a:spLocks/>
          </p:cNvSpPr>
          <p:nvPr/>
        </p:nvSpPr>
        <p:spPr>
          <a:xfrm>
            <a:off x="7738724" y="1275080"/>
            <a:ext cx="2014875" cy="9102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1800" b="1" dirty="0"/>
              <a:t>Değişimin Temsilcisi Olarak İşletmeler</a:t>
            </a:r>
            <a:endParaRPr lang="en-US" sz="1800" b="1" dirty="0"/>
          </a:p>
        </p:txBody>
      </p:sp>
      <p:sp>
        <p:nvSpPr>
          <p:cNvPr id="14" name="Metin kutusu 2">
            <a:extLst>
              <a:ext uri="{FF2B5EF4-FFF2-40B4-BE49-F238E27FC236}">
                <a16:creationId xmlns:a16="http://schemas.microsoft.com/office/drawing/2014/main" id="{73B6591D-0276-1845-8433-915BE3045053}"/>
              </a:ext>
            </a:extLst>
          </p:cNvPr>
          <p:cNvSpPr txBox="1"/>
          <p:nvPr/>
        </p:nvSpPr>
        <p:spPr>
          <a:xfrm>
            <a:off x="8798768" y="6648667"/>
            <a:ext cx="7735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Kaynak: İngiltere Sivil Toplum Sektörü Raporu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9709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9C1E2-F13D-2649-AE71-C19E5E19F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640015"/>
            <a:ext cx="10972800" cy="24861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“</a:t>
            </a:r>
            <a:r>
              <a:rPr lang="tr-TR" i="1" dirty="0"/>
              <a:t>Kendi kendini değiştirmenin ne kadar güç olduğunu düşünürsen başkalarını değiştirmeye çalışmada şansının ne kadar az olduğunu anlarsın.”</a:t>
            </a:r>
            <a:r>
              <a:rPr lang="tr-TR" b="1" dirty="0"/>
              <a:t> </a:t>
            </a:r>
            <a:endParaRPr lang="en-TR" b="1" dirty="0"/>
          </a:p>
          <a:p>
            <a:endParaRPr lang="en-TR" dirty="0"/>
          </a:p>
          <a:p>
            <a:pPr marL="0" indent="0" algn="ctr">
              <a:buNone/>
            </a:pPr>
            <a:r>
              <a:rPr lang="en-TR" dirty="0"/>
              <a:t>Voltaire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E29EB27-62D9-AC4C-AC29-2360379889C4}"/>
              </a:ext>
            </a:extLst>
          </p:cNvPr>
          <p:cNvSpPr txBox="1">
            <a:spLocks/>
          </p:cNvSpPr>
          <p:nvPr/>
        </p:nvSpPr>
        <p:spPr>
          <a:xfrm>
            <a:off x="609600" y="875444"/>
            <a:ext cx="10972800" cy="171242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Aynı ırmağa iki kez giremezsiniz, çünkü her girişinizde üzerinizden başka sular geçer”, “Güneş her gün yenidir”, “Değişmeyen tek şey değişimdir”</a:t>
            </a:r>
            <a:r>
              <a:rPr lang="en-TR" dirty="0"/>
              <a:t> </a:t>
            </a:r>
          </a:p>
          <a:p>
            <a:pPr marL="0" indent="0" algn="ctr">
              <a:buNone/>
            </a:pPr>
            <a:r>
              <a:rPr lang="tr-TR" dirty="0" err="1"/>
              <a:t>Herakleitos</a:t>
            </a:r>
            <a:r>
              <a:rPr lang="en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0483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>
            <a:extLst>
              <a:ext uri="{FF2B5EF4-FFF2-40B4-BE49-F238E27FC236}">
                <a16:creationId xmlns:a16="http://schemas.microsoft.com/office/drawing/2014/main" id="{16B062F8-FE66-5245-BCFA-1A67A8A50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51" y="124864"/>
            <a:ext cx="10515600" cy="7580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TR" sz="3600" b="1">
                <a:latin typeface="Arial" panose="020B0604020202020204" pitchFamily="34" charset="0"/>
                <a:cs typeface="Arial" panose="020B0604020202020204" pitchFamily="34" charset="0"/>
              </a:rPr>
              <a:t>STK </a:t>
            </a:r>
            <a:r>
              <a:rPr lang="en-US" altLang="en-T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altLang="en-TR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T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Topluma</a:t>
            </a:r>
            <a:r>
              <a:rPr lang="en-US" altLang="en-TR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T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Katkı</a:t>
            </a:r>
            <a:endParaRPr lang="en-US" altLang="en-T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546" name="Content Placeholder 2">
            <a:extLst>
              <a:ext uri="{FF2B5EF4-FFF2-40B4-BE49-F238E27FC236}">
                <a16:creationId xmlns:a16="http://schemas.microsoft.com/office/drawing/2014/main" id="{62F3FD5B-673F-E74A-9112-9E7696523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14" y="1135117"/>
            <a:ext cx="9993586" cy="510852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en-TR" sz="2400" dirty="0" err="1">
                <a:ea typeface="ＭＳ Ｐゴシック" panose="020B0600070205080204" pitchFamily="34" charset="-128"/>
              </a:rPr>
              <a:t>Vatandaşların</a:t>
            </a:r>
            <a:r>
              <a:rPr lang="en-US" altLang="en-TR" sz="2400" dirty="0">
                <a:ea typeface="ＭＳ Ｐゴシック" panose="020B0600070205080204" pitchFamily="34" charset="-128"/>
              </a:rPr>
              <a:t> </a:t>
            </a:r>
            <a:r>
              <a:rPr lang="en-US" altLang="en-TR" sz="2400" dirty="0" err="1">
                <a:ea typeface="ＭＳ Ｐゴシック" panose="020B0600070205080204" pitchFamily="34" charset="-128"/>
              </a:rPr>
              <a:t>hak</a:t>
            </a:r>
            <a:r>
              <a:rPr lang="en-US" altLang="en-TR" sz="2400" dirty="0">
                <a:ea typeface="ＭＳ Ｐゴシック" panose="020B0600070205080204" pitchFamily="34" charset="-128"/>
              </a:rPr>
              <a:t> </a:t>
            </a:r>
            <a:r>
              <a:rPr lang="en-US" altLang="en-TR" sz="2400" dirty="0" err="1">
                <a:ea typeface="ＭＳ Ｐゴシック" panose="020B0600070205080204" pitchFamily="34" charset="-128"/>
              </a:rPr>
              <a:t>ve</a:t>
            </a:r>
            <a:r>
              <a:rPr lang="en-US" altLang="en-TR" sz="2400" dirty="0">
                <a:ea typeface="ＭＳ Ｐゴシック" panose="020B0600070205080204" pitchFamily="34" charset="-128"/>
              </a:rPr>
              <a:t> </a:t>
            </a:r>
            <a:r>
              <a:rPr lang="en-US" altLang="en-TR" sz="2400" dirty="0" err="1">
                <a:ea typeface="ＭＳ Ｐゴシック" panose="020B0600070205080204" pitchFamily="34" charset="-128"/>
              </a:rPr>
              <a:t>hukuklarını</a:t>
            </a:r>
            <a:r>
              <a:rPr lang="en-US" altLang="en-TR" sz="2400" dirty="0">
                <a:ea typeface="ＭＳ Ｐゴシック" panose="020B0600070205080204" pitchFamily="34" charset="-128"/>
              </a:rPr>
              <a:t> </a:t>
            </a:r>
            <a:r>
              <a:rPr lang="en-US" altLang="en-TR" sz="2400" dirty="0" err="1">
                <a:ea typeface="ＭＳ Ｐゴシック" panose="020B0600070205080204" pitchFamily="34" charset="-128"/>
              </a:rPr>
              <a:t>koruma</a:t>
            </a:r>
            <a:r>
              <a:rPr lang="en-US" altLang="en-TR" sz="2400" dirty="0">
                <a:ea typeface="ＭＳ Ｐゴシック" panose="020B0600070205080204" pitchFamily="34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en-TR" sz="2400" dirty="0" err="1">
                <a:ea typeface="ＭＳ Ｐゴシック" panose="020B0600070205080204" pitchFamily="34" charset="-128"/>
              </a:rPr>
              <a:t>Demokrasinin</a:t>
            </a:r>
            <a:r>
              <a:rPr lang="en-US" altLang="en-TR" sz="2400" dirty="0">
                <a:ea typeface="ＭＳ Ｐゴシック" panose="020B0600070205080204" pitchFamily="34" charset="-128"/>
              </a:rPr>
              <a:t> </a:t>
            </a:r>
            <a:r>
              <a:rPr lang="en-US" altLang="en-TR" sz="2400" dirty="0" err="1">
                <a:ea typeface="ＭＳ Ｐゴシック" panose="020B0600070205080204" pitchFamily="34" charset="-128"/>
              </a:rPr>
              <a:t>gelişimi</a:t>
            </a:r>
            <a:r>
              <a:rPr lang="en-US" altLang="en-TR" sz="2400" dirty="0">
                <a:ea typeface="ＭＳ Ｐゴシック" panose="020B0600070205080204" pitchFamily="34" charset="-128"/>
              </a:rPr>
              <a:t> </a:t>
            </a:r>
            <a:r>
              <a:rPr lang="mr-IN" altLang="en-TR" sz="2400" dirty="0">
                <a:latin typeface="Mangal" panose="02040503050203030202" pitchFamily="18" charset="0"/>
                <a:ea typeface="ＭＳ Ｐゴシック" panose="020B0600070205080204" pitchFamily="34" charset="-128"/>
              </a:rPr>
              <a:t>–</a:t>
            </a:r>
            <a:r>
              <a:rPr lang="en-US" altLang="en-TR" sz="2400" dirty="0">
                <a:ea typeface="ＭＳ Ｐゴシック" panose="020B0600070205080204" pitchFamily="34" charset="-128"/>
              </a:rPr>
              <a:t> </a:t>
            </a:r>
            <a:r>
              <a:rPr lang="en-US" altLang="en-TR" sz="2400" dirty="0" err="1">
                <a:ea typeface="ＭＳ Ｐゴシック" panose="020B0600070205080204" pitchFamily="34" charset="-128"/>
              </a:rPr>
              <a:t>Dezavantajlı</a:t>
            </a:r>
            <a:r>
              <a:rPr lang="en-US" altLang="en-TR" sz="2400" dirty="0">
                <a:ea typeface="ＭＳ Ｐゴシック" panose="020B0600070205080204" pitchFamily="34" charset="-128"/>
              </a:rPr>
              <a:t> </a:t>
            </a:r>
            <a:r>
              <a:rPr lang="en-US" altLang="en-TR" sz="2400" dirty="0" err="1">
                <a:ea typeface="ＭＳ Ｐゴシック" panose="020B0600070205080204" pitchFamily="34" charset="-128"/>
              </a:rPr>
              <a:t>grupların</a:t>
            </a:r>
            <a:r>
              <a:rPr lang="en-US" altLang="en-TR" sz="2400" dirty="0">
                <a:ea typeface="ＭＳ Ｐゴシック" panose="020B0600070205080204" pitchFamily="34" charset="-128"/>
              </a:rPr>
              <a:t> </a:t>
            </a:r>
            <a:r>
              <a:rPr lang="en-US" altLang="en-TR" sz="2400" dirty="0" err="1">
                <a:ea typeface="ＭＳ Ｐゴシック" panose="020B0600070205080204" pitchFamily="34" charset="-128"/>
              </a:rPr>
              <a:t>farkındalığı</a:t>
            </a:r>
            <a:r>
              <a:rPr lang="en-US" altLang="en-TR" sz="2400" dirty="0">
                <a:ea typeface="ＭＳ Ｐゴシック" panose="020B0600070205080204" pitchFamily="34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en-TR" sz="2400" b="1" i="1" dirty="0" err="1">
                <a:ea typeface="ＭＳ Ｐゴシック" panose="020B0600070205080204" pitchFamily="34" charset="-128"/>
              </a:rPr>
              <a:t>Kamu</a:t>
            </a:r>
            <a:r>
              <a:rPr lang="en-US" altLang="en-TR" sz="2400" b="1" i="1" dirty="0">
                <a:ea typeface="ＭＳ Ｐゴシック" panose="020B0600070205080204" pitchFamily="34" charset="-128"/>
              </a:rPr>
              <a:t> </a:t>
            </a:r>
            <a:r>
              <a:rPr lang="en-US" altLang="en-TR" sz="2400" b="1" i="1" dirty="0" err="1">
                <a:ea typeface="ＭＳ Ｐゴシック" panose="020B0600070205080204" pitchFamily="34" charset="-128"/>
              </a:rPr>
              <a:t>hizmetlerinde</a:t>
            </a:r>
            <a:r>
              <a:rPr lang="en-US" altLang="en-TR" sz="2400" b="1" i="1" dirty="0">
                <a:ea typeface="ＭＳ Ｐゴシック" panose="020B0600070205080204" pitchFamily="34" charset="-128"/>
              </a:rPr>
              <a:t> </a:t>
            </a:r>
            <a:r>
              <a:rPr lang="en-US" altLang="en-TR" sz="2400" b="1" i="1" dirty="0" err="1">
                <a:ea typeface="ＭＳ Ｐゴシック" panose="020B0600070205080204" pitchFamily="34" charset="-128"/>
              </a:rPr>
              <a:t>alternatif</a:t>
            </a:r>
            <a:r>
              <a:rPr lang="en-US" altLang="en-TR" sz="2400" b="1" i="1" dirty="0">
                <a:ea typeface="ＭＳ Ｐゴシック" panose="020B0600070205080204" pitchFamily="34" charset="-128"/>
              </a:rPr>
              <a:t> </a:t>
            </a:r>
            <a:r>
              <a:rPr lang="en-US" altLang="en-TR" sz="2400" b="1" i="1" dirty="0" err="1">
                <a:ea typeface="ＭＳ Ｐゴシック" panose="020B0600070205080204" pitchFamily="34" charset="-128"/>
              </a:rPr>
              <a:t>sunum</a:t>
            </a:r>
            <a:r>
              <a:rPr lang="en-US" altLang="en-TR" sz="2400" b="1" i="1" dirty="0">
                <a:ea typeface="ＭＳ Ｐゴシック" panose="020B0600070205080204" pitchFamily="34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en-TR" sz="2400" dirty="0">
                <a:ea typeface="ＭＳ Ｐゴシック" panose="020B0600070205080204" pitchFamily="34" charset="-128"/>
              </a:rPr>
              <a:t>Yeni iş </a:t>
            </a:r>
            <a:r>
              <a:rPr lang="en-US" altLang="en-TR" sz="2400" dirty="0" err="1">
                <a:ea typeface="ＭＳ Ｐゴシック" panose="020B0600070205080204" pitchFamily="34" charset="-128"/>
              </a:rPr>
              <a:t>alanları</a:t>
            </a:r>
            <a:r>
              <a:rPr lang="en-US" altLang="en-TR" sz="2400" dirty="0">
                <a:ea typeface="ＭＳ Ｐゴシック" panose="020B0600070205080204" pitchFamily="34" charset="-128"/>
              </a:rPr>
              <a:t> </a:t>
            </a:r>
            <a:r>
              <a:rPr lang="en-US" altLang="en-TR" sz="2400" dirty="0" err="1">
                <a:ea typeface="ＭＳ Ｐゴシック" panose="020B0600070205080204" pitchFamily="34" charset="-128"/>
              </a:rPr>
              <a:t>oluşturma</a:t>
            </a:r>
            <a:endParaRPr lang="en-US" altLang="en-TR" sz="2400" dirty="0">
              <a:ea typeface="ＭＳ Ｐゴシック" panose="020B0600070205080204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altLang="en-TR" sz="2400" dirty="0" err="1">
                <a:ea typeface="ＭＳ Ｐゴシック" panose="020B0600070205080204" pitchFamily="34" charset="-128"/>
              </a:rPr>
              <a:t>İşgücüne</a:t>
            </a:r>
            <a:r>
              <a:rPr lang="en-US" altLang="en-TR" sz="2400" dirty="0">
                <a:ea typeface="ＭＳ Ｐゴシック" panose="020B0600070205080204" pitchFamily="34" charset="-128"/>
              </a:rPr>
              <a:t> </a:t>
            </a:r>
            <a:r>
              <a:rPr lang="en-US" altLang="en-TR" sz="2400" dirty="0" err="1">
                <a:ea typeface="ＭＳ Ｐゴシック" panose="020B0600070205080204" pitchFamily="34" charset="-128"/>
              </a:rPr>
              <a:t>katılımı</a:t>
            </a:r>
            <a:r>
              <a:rPr lang="en-US" altLang="en-TR" sz="2400" dirty="0">
                <a:ea typeface="ＭＳ Ｐゴシック" panose="020B0600070205080204" pitchFamily="34" charset="-128"/>
              </a:rPr>
              <a:t> </a:t>
            </a:r>
            <a:r>
              <a:rPr lang="en-US" altLang="en-TR" sz="2400" dirty="0" err="1">
                <a:ea typeface="ＭＳ Ｐゴシック" panose="020B0600070205080204" pitchFamily="34" charset="-128"/>
              </a:rPr>
              <a:t>artırma</a:t>
            </a:r>
            <a:endParaRPr lang="en-US" altLang="en-TR" sz="2400" dirty="0">
              <a:ea typeface="ＭＳ Ｐゴシック" panose="020B0600070205080204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altLang="en-TR" sz="2400" dirty="0" err="1">
                <a:ea typeface="ＭＳ Ｐゴシック" panose="020B0600070205080204" pitchFamily="34" charset="-128"/>
              </a:rPr>
              <a:t>Yoksulluğun</a:t>
            </a:r>
            <a:r>
              <a:rPr lang="en-US" altLang="en-TR" sz="2400" dirty="0">
                <a:ea typeface="ＭＳ Ｐゴシック" panose="020B0600070205080204" pitchFamily="34" charset="-128"/>
              </a:rPr>
              <a:t> </a:t>
            </a:r>
            <a:r>
              <a:rPr lang="en-US" altLang="en-TR" sz="2400" dirty="0" err="1">
                <a:ea typeface="ＭＳ Ｐゴシック" panose="020B0600070205080204" pitchFamily="34" charset="-128"/>
              </a:rPr>
              <a:t>azaltılması</a:t>
            </a:r>
            <a:r>
              <a:rPr lang="en-US" altLang="en-TR" sz="2400" dirty="0">
                <a:ea typeface="ＭＳ Ｐゴシック" panose="020B0600070205080204" pitchFamily="34" charset="-128"/>
              </a:rPr>
              <a:t> </a:t>
            </a:r>
            <a:r>
              <a:rPr lang="en-US" altLang="en-TR" sz="2400" dirty="0" err="1">
                <a:ea typeface="ＭＳ Ｐゴシック" panose="020B0600070205080204" pitchFamily="34" charset="-128"/>
              </a:rPr>
              <a:t>için</a:t>
            </a:r>
            <a:r>
              <a:rPr lang="en-US" altLang="en-TR" sz="2400" dirty="0">
                <a:ea typeface="ＭＳ Ｐゴシック" panose="020B0600070205080204" pitchFamily="34" charset="-128"/>
              </a:rPr>
              <a:t> </a:t>
            </a:r>
            <a:r>
              <a:rPr lang="en-US" altLang="en-TR" sz="2400" dirty="0" err="1">
                <a:ea typeface="ＭＳ Ｐゴシック" panose="020B0600070205080204" pitchFamily="34" charset="-128"/>
              </a:rPr>
              <a:t>çalışmalarda</a:t>
            </a:r>
            <a:r>
              <a:rPr lang="en-US" altLang="en-TR" sz="2400" dirty="0">
                <a:ea typeface="ＭＳ Ｐゴシック" panose="020B0600070205080204" pitchFamily="34" charset="-128"/>
              </a:rPr>
              <a:t> </a:t>
            </a:r>
            <a:r>
              <a:rPr lang="en-US" altLang="en-TR" sz="2400" dirty="0" err="1">
                <a:ea typeface="ＭＳ Ｐゴシック" panose="020B0600070205080204" pitchFamily="34" charset="-128"/>
              </a:rPr>
              <a:t>bulunma</a:t>
            </a:r>
            <a:endParaRPr lang="en-US" altLang="en-TR" sz="2400" dirty="0">
              <a:ea typeface="ＭＳ Ｐゴシック" panose="020B0600070205080204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altLang="en-TR" sz="2400" dirty="0" err="1">
                <a:ea typeface="ＭＳ Ｐゴシック" panose="020B0600070205080204" pitchFamily="34" charset="-128"/>
              </a:rPr>
              <a:t>Yerel</a:t>
            </a:r>
            <a:r>
              <a:rPr lang="en-US" altLang="en-TR" sz="2400" dirty="0">
                <a:ea typeface="ＭＳ Ｐゴシック" panose="020B0600070205080204" pitchFamily="34" charset="-128"/>
              </a:rPr>
              <a:t> </a:t>
            </a:r>
            <a:r>
              <a:rPr lang="en-US" altLang="en-TR" sz="2400" dirty="0" err="1">
                <a:ea typeface="ＭＳ Ｐゴシック" panose="020B0600070205080204" pitchFamily="34" charset="-128"/>
              </a:rPr>
              <a:t>kalkınma</a:t>
            </a:r>
            <a:r>
              <a:rPr lang="en-US" altLang="en-TR" sz="2400" dirty="0">
                <a:ea typeface="ＭＳ Ｐゴシック" panose="020B0600070205080204" pitchFamily="34" charset="-128"/>
              </a:rPr>
              <a:t> </a:t>
            </a:r>
            <a:r>
              <a:rPr lang="en-US" altLang="en-TR" sz="2400" dirty="0" err="1">
                <a:ea typeface="ＭＳ Ｐゴシック" panose="020B0600070205080204" pitchFamily="34" charset="-128"/>
              </a:rPr>
              <a:t>programlarını</a:t>
            </a:r>
            <a:r>
              <a:rPr lang="en-US" altLang="en-TR" sz="2400" dirty="0">
                <a:ea typeface="ＭＳ Ｐゴシック" panose="020B0600070205080204" pitchFamily="34" charset="-128"/>
              </a:rPr>
              <a:t> </a:t>
            </a:r>
            <a:r>
              <a:rPr lang="en-US" altLang="en-TR" sz="2400" dirty="0" err="1">
                <a:ea typeface="ＭＳ Ｐゴシック" panose="020B0600070205080204" pitchFamily="34" charset="-128"/>
              </a:rPr>
              <a:t>yürütmek</a:t>
            </a:r>
            <a:endParaRPr lang="en-US" altLang="en-TR" sz="2400" dirty="0">
              <a:ea typeface="ＭＳ Ｐゴシック" panose="020B0600070205080204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altLang="en-TR" sz="2400" dirty="0" err="1">
                <a:ea typeface="ＭＳ Ｐゴシック" panose="020B0600070205080204" pitchFamily="34" charset="-128"/>
              </a:rPr>
              <a:t>Bölgesel</a:t>
            </a:r>
            <a:r>
              <a:rPr lang="en-US" altLang="en-TR" sz="2400" dirty="0">
                <a:ea typeface="ＭＳ Ｐゴシック" panose="020B0600070205080204" pitchFamily="34" charset="-128"/>
              </a:rPr>
              <a:t> </a:t>
            </a:r>
            <a:r>
              <a:rPr lang="en-US" altLang="en-TR" sz="2400" dirty="0" err="1">
                <a:ea typeface="ＭＳ Ｐゴシック" panose="020B0600070205080204" pitchFamily="34" charset="-128"/>
              </a:rPr>
              <a:t>kaynakları</a:t>
            </a:r>
            <a:r>
              <a:rPr lang="en-US" altLang="en-TR" sz="2400" dirty="0">
                <a:ea typeface="ＭＳ Ｐゴシック" panose="020B0600070205080204" pitchFamily="34" charset="-128"/>
              </a:rPr>
              <a:t> </a:t>
            </a:r>
            <a:r>
              <a:rPr lang="en-US" altLang="en-TR" sz="2400" dirty="0" err="1">
                <a:ea typeface="ＭＳ Ｐゴシック" panose="020B0600070205080204" pitchFamily="34" charset="-128"/>
              </a:rPr>
              <a:t>tespit</a:t>
            </a:r>
            <a:r>
              <a:rPr lang="en-US" altLang="en-TR" sz="2400" dirty="0">
                <a:ea typeface="ＭＳ Ｐゴシック" panose="020B0600070205080204" pitchFamily="34" charset="-128"/>
              </a:rPr>
              <a:t> </a:t>
            </a:r>
            <a:r>
              <a:rPr lang="en-US" altLang="en-TR" sz="2400" dirty="0" err="1">
                <a:ea typeface="ＭＳ Ｐゴシック" panose="020B0600070205080204" pitchFamily="34" charset="-128"/>
              </a:rPr>
              <a:t>etmek</a:t>
            </a:r>
            <a:r>
              <a:rPr lang="en-US" altLang="en-TR" sz="2400" dirty="0">
                <a:ea typeface="ＭＳ Ｐゴシック" panose="020B0600070205080204" pitchFamily="34" charset="-128"/>
              </a:rPr>
              <a:t> </a:t>
            </a:r>
            <a:r>
              <a:rPr lang="en-US" altLang="en-TR" sz="2400" dirty="0" err="1">
                <a:ea typeface="ＭＳ Ｐゴシック" panose="020B0600070205080204" pitchFamily="34" charset="-128"/>
              </a:rPr>
              <a:t>ve</a:t>
            </a:r>
            <a:r>
              <a:rPr lang="en-US" altLang="en-TR" sz="2400" dirty="0">
                <a:ea typeface="ＭＳ Ｐゴシック" panose="020B0600070205080204" pitchFamily="34" charset="-128"/>
              </a:rPr>
              <a:t> </a:t>
            </a:r>
            <a:r>
              <a:rPr lang="en-US" altLang="en-TR" sz="2400" dirty="0" err="1">
                <a:ea typeface="ＭＳ Ｐゴシック" panose="020B0600070205080204" pitchFamily="34" charset="-128"/>
              </a:rPr>
              <a:t>harekete</a:t>
            </a:r>
            <a:r>
              <a:rPr lang="en-US" altLang="en-TR" sz="2400" dirty="0">
                <a:ea typeface="ＭＳ Ｐゴシック" panose="020B0600070205080204" pitchFamily="34" charset="-128"/>
              </a:rPr>
              <a:t> </a:t>
            </a:r>
            <a:r>
              <a:rPr lang="en-US" altLang="en-TR" sz="2400" dirty="0" err="1">
                <a:ea typeface="ＭＳ Ｐゴシック" panose="020B0600070205080204" pitchFamily="34" charset="-128"/>
              </a:rPr>
              <a:t>geçirmek</a:t>
            </a:r>
            <a:endParaRPr lang="en-US" altLang="en-TR" sz="2400" dirty="0">
              <a:ea typeface="ＭＳ Ｐゴシック" panose="020B0600070205080204" pitchFamily="34" charset="-128"/>
            </a:endParaRPr>
          </a:p>
          <a:p>
            <a:pPr>
              <a:lnSpc>
                <a:spcPct val="150000"/>
              </a:lnSpc>
            </a:pPr>
            <a:endParaRPr lang="en-US" altLang="en-TR" sz="24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9777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802AAB9C-90D3-2440-9A1D-4D0F31FF82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278" y="156368"/>
            <a:ext cx="7886700" cy="687388"/>
          </a:xfrm>
        </p:spPr>
        <p:txBody>
          <a:bodyPr>
            <a:normAutofit/>
          </a:bodyPr>
          <a:lstStyle/>
          <a:p>
            <a:r>
              <a:rPr lang="tr-TR" altLang="x-none" sz="3600" b="1" dirty="0">
                <a:latin typeface="Arial" panose="020B0604020202020204" pitchFamily="34" charset="0"/>
                <a:cs typeface="Arial" panose="020B0604020202020204" pitchFamily="34" charset="0"/>
              </a:rPr>
              <a:t>Sivil Toplum</a:t>
            </a:r>
            <a:endParaRPr lang="x-none" altLang="x-non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1A5044A4-34F3-E24B-89AE-C45116781E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16954" y="1394619"/>
            <a:ext cx="9775224" cy="461962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altLang="x-none" b="1" dirty="0"/>
              <a:t>Üçüncü Sektör; </a:t>
            </a:r>
            <a:r>
              <a:rPr lang="tr-TR" altLang="x-none" dirty="0"/>
              <a:t>Sivil Toplum, STK, gönüllü kuruluşlar, devlet/hükümet dışı örgütler (NGO), yardım kuruluşları.</a:t>
            </a:r>
            <a:endParaRPr lang="x-none" altLang="x-none" dirty="0"/>
          </a:p>
          <a:p>
            <a:pPr marL="0" indent="0">
              <a:buNone/>
            </a:pPr>
            <a:endParaRPr lang="x-none" altLang="x-none" dirty="0"/>
          </a:p>
          <a:p>
            <a:pPr marL="0" indent="0">
              <a:buNone/>
            </a:pPr>
            <a:r>
              <a:rPr lang="tr-TR" altLang="x-none" b="1" dirty="0"/>
              <a:t>Sivil Toplum; </a:t>
            </a:r>
          </a:p>
          <a:p>
            <a:pPr marL="539750" indent="-182563">
              <a:buFont typeface="Wingdings" panose="05000000000000000000" pitchFamily="2" charset="2"/>
              <a:buChar char="§"/>
            </a:pPr>
            <a:r>
              <a:rPr lang="tr-TR" altLang="x-none" dirty="0"/>
              <a:t>Tolerans, </a:t>
            </a:r>
          </a:p>
          <a:p>
            <a:pPr marL="539750" indent="-182563">
              <a:buFont typeface="Wingdings" panose="05000000000000000000" pitchFamily="2" charset="2"/>
              <a:buChar char="§"/>
            </a:pPr>
            <a:r>
              <a:rPr lang="tr-TR" altLang="x-none" dirty="0"/>
              <a:t>Diğerlerine saygı, hayır gibi ortak değerler </a:t>
            </a:r>
          </a:p>
          <a:p>
            <a:pPr marL="539750" indent="-182563">
              <a:buFont typeface="Wingdings" panose="05000000000000000000" pitchFamily="2" charset="2"/>
              <a:buChar char="§"/>
            </a:pPr>
            <a:r>
              <a:rPr lang="tr-TR" altLang="x-none" dirty="0"/>
              <a:t>İyiliklerde sivil eylemler.</a:t>
            </a:r>
          </a:p>
          <a:p>
            <a:pPr marL="0" indent="0">
              <a:buNone/>
            </a:pPr>
            <a:endParaRPr lang="tr-TR" alt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57FE1-28B3-9C46-A129-5EC164B7C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F3E86-5883-2141-92F0-D5979D9F2A5B}" type="slidenum">
              <a:rPr lang="en-US" altLang="x-none" smtClean="0"/>
              <a:pPr>
                <a:defRPr/>
              </a:pPr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029107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1845" y="18256"/>
            <a:ext cx="10515600" cy="1088056"/>
          </a:xfrm>
        </p:spPr>
        <p:txBody>
          <a:bodyPr>
            <a:normAutofit/>
          </a:bodyPr>
          <a:lstStyle/>
          <a:p>
            <a:r>
              <a:rPr lang="tr-TR" sz="3600" b="1" dirty="0">
                <a:latin typeface="+mn-lt"/>
              </a:rPr>
              <a:t>Sivil Toplum Kuruluşları</a:t>
            </a:r>
            <a:endParaRPr lang="en-US" sz="36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altLang="x-none" dirty="0"/>
              <a:t>STK, </a:t>
            </a:r>
            <a:r>
              <a:rPr lang="tr-TR" dirty="0"/>
              <a:t>sivil toplumun kurumsallaşmış yapılarıdır.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dirty="0"/>
              <a:t>STK; </a:t>
            </a:r>
          </a:p>
          <a:p>
            <a:pPr marL="630238" indent="-273050">
              <a:buFont typeface="Wingdings" panose="05000000000000000000" pitchFamily="2" charset="2"/>
              <a:buChar char="§"/>
            </a:pPr>
            <a:r>
              <a:rPr lang="tr-TR" dirty="0"/>
              <a:t>Toplumsal katılımı artırmak, </a:t>
            </a:r>
          </a:p>
          <a:p>
            <a:pPr marL="630238" indent="-273050">
              <a:buFont typeface="Wingdings" panose="05000000000000000000" pitchFamily="2" charset="2"/>
              <a:buChar char="§"/>
            </a:pPr>
            <a:r>
              <a:rPr lang="tr-TR" dirty="0"/>
              <a:t>Sivil ve kültürel değerleri korumak ve geliştirmek.,</a:t>
            </a:r>
          </a:p>
          <a:p>
            <a:pPr marL="630238" indent="-273050">
              <a:buFont typeface="Wingdings" panose="05000000000000000000" pitchFamily="2" charset="2"/>
              <a:buChar char="§"/>
            </a:pPr>
            <a:r>
              <a:rPr lang="tr-TR" dirty="0"/>
              <a:t>Sosyal sermayenin gelişmesine katkıda bulunmak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921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15ABDB11-1DF4-1A40-B895-B0040C318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262" y="10514"/>
            <a:ext cx="10515600" cy="834427"/>
          </a:xfrm>
        </p:spPr>
        <p:txBody>
          <a:bodyPr/>
          <a:lstStyle/>
          <a:p>
            <a:pPr eaLnBrk="1" hangingPunct="1"/>
            <a:r>
              <a:rPr lang="tr-TR" altLang="x-none" sz="3200" b="1" dirty="0">
                <a:latin typeface="+mn-lt"/>
                <a:cs typeface="Arial" panose="020B0604020202020204" pitchFamily="34" charset="0"/>
              </a:rPr>
              <a:t>STK’ların Dört Temel Rolü</a:t>
            </a:r>
            <a:endParaRPr lang="x-none" altLang="x-none" sz="32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A83C4-40A8-8448-A2BD-A619390FB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729" y="1253331"/>
            <a:ext cx="10515600" cy="4351338"/>
          </a:xfrm>
        </p:spPr>
        <p:txBody>
          <a:bodyPr>
            <a:normAutofit/>
          </a:bodyPr>
          <a:lstStyle/>
          <a:p>
            <a:pPr marL="895350" indent="-355600">
              <a:lnSpc>
                <a:spcPct val="250000"/>
              </a:lnSpc>
              <a:buFont typeface="Wingdings" panose="05000000000000000000" pitchFamily="2" charset="2"/>
              <a:buChar char="Ø"/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Hizmet Sunucu Rolü</a:t>
            </a:r>
          </a:p>
          <a:p>
            <a:pPr marL="895350" indent="-355600">
              <a:lnSpc>
                <a:spcPct val="250000"/>
              </a:lnSpc>
              <a:buFont typeface="Wingdings" panose="05000000000000000000" pitchFamily="2" charset="2"/>
              <a:buChar char="Ø"/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Öncü Rol</a:t>
            </a:r>
          </a:p>
          <a:p>
            <a:pPr marL="895350" indent="-355600">
              <a:lnSpc>
                <a:spcPct val="250000"/>
              </a:lnSpc>
              <a:buFont typeface="Wingdings" panose="05000000000000000000" pitchFamily="2" charset="2"/>
              <a:buChar char="Ø"/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Değer Koruma Rolü</a:t>
            </a:r>
          </a:p>
          <a:p>
            <a:pPr marL="895350" indent="-355600">
              <a:lnSpc>
                <a:spcPct val="250000"/>
              </a:lnSpc>
              <a:buFont typeface="Wingdings" panose="05000000000000000000" pitchFamily="2" charset="2"/>
              <a:buChar char="Ø"/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Savunuculuk Rolü</a:t>
            </a:r>
            <a:endParaRPr lang="x-non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54A11-E2CD-CF44-ABE8-C30472CE7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02676-848A-9F42-8833-A9FA5279E28F}" type="slidenum">
              <a:rPr lang="en-US" altLang="x-none" smtClean="0"/>
              <a:pPr>
                <a:defRPr/>
              </a:pPr>
              <a:t>6</a:t>
            </a:fld>
            <a:endParaRPr lang="en-US" altLang="x-none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135" y="3939823"/>
            <a:ext cx="6947842" cy="290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79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952589"/>
          </a:xfrm>
        </p:spPr>
        <p:txBody>
          <a:bodyPr>
            <a:normAutofit/>
          </a:bodyPr>
          <a:lstStyle/>
          <a:p>
            <a:r>
              <a:rPr lang="tr-TR" sz="3600" b="1" dirty="0">
                <a:latin typeface="+mn-lt"/>
              </a:rPr>
              <a:t>Sivil Toplum Sektörünün Değişimi</a:t>
            </a:r>
            <a:endParaRPr lang="en-GB" sz="36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7622" y="1253331"/>
            <a:ext cx="10515600" cy="4831380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tr-TR" dirty="0"/>
              <a:t>Toplumsal sorunlara karşılık verebilme</a:t>
            </a:r>
          </a:p>
          <a:p>
            <a:pPr>
              <a:lnSpc>
                <a:spcPct val="200000"/>
              </a:lnSpc>
            </a:pPr>
            <a:r>
              <a:rPr lang="tr-TR" dirty="0"/>
              <a:t>Vatandaş katılımı (5.790/100.000 kişi)</a:t>
            </a:r>
          </a:p>
          <a:p>
            <a:pPr>
              <a:lnSpc>
                <a:spcPct val="200000"/>
              </a:lnSpc>
            </a:pPr>
            <a:r>
              <a:rPr lang="tr-TR" dirty="0"/>
              <a:t>Kurumsal kapasite</a:t>
            </a:r>
          </a:p>
          <a:p>
            <a:pPr>
              <a:lnSpc>
                <a:spcPct val="200000"/>
              </a:lnSpc>
            </a:pPr>
            <a:r>
              <a:rPr lang="tr-TR" dirty="0"/>
              <a:t>STK’lar arasında iş birliği (</a:t>
            </a:r>
            <a:r>
              <a:rPr lang="tr-TR" dirty="0" err="1"/>
              <a:t>Ağyapı</a:t>
            </a:r>
            <a:r>
              <a:rPr lang="tr-TR" dirty="0"/>
              <a:t> mekanizmaları)</a:t>
            </a:r>
          </a:p>
          <a:p>
            <a:pPr>
              <a:lnSpc>
                <a:spcPct val="200000"/>
              </a:lnSpc>
            </a:pPr>
            <a:r>
              <a:rPr lang="tr-TR" dirty="0"/>
              <a:t>Kamu sektörü ve sivil toplumla ilişkileri</a:t>
            </a:r>
          </a:p>
          <a:p>
            <a:pPr>
              <a:lnSpc>
                <a:spcPct val="200000"/>
              </a:lnSpc>
            </a:pPr>
            <a:endParaRPr lang="tr-TR" dirty="0"/>
          </a:p>
          <a:p>
            <a:pPr>
              <a:lnSpc>
                <a:spcPct val="200000"/>
              </a:lnSpc>
            </a:pPr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648" y="5051000"/>
            <a:ext cx="2760805" cy="18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65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58159-C54A-7742-9A4F-6AD4F30D0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11" y="212550"/>
            <a:ext cx="10515600" cy="662164"/>
          </a:xfrm>
        </p:spPr>
        <p:txBody>
          <a:bodyPr>
            <a:normAutofit/>
          </a:bodyPr>
          <a:lstStyle/>
          <a:p>
            <a:r>
              <a:rPr lang="tr-TR" sz="3600" b="1" dirty="0">
                <a:latin typeface="+mn-lt"/>
              </a:rPr>
              <a:t>Sivil Toplum Sektöründe Güncel Yaklaşımlar</a:t>
            </a:r>
            <a:r>
              <a:rPr lang="x-none" sz="3600" b="1" dirty="0">
                <a:latin typeface="+mn-lt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3D679-415C-424A-A15B-0F4CB2FBA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266" y="1147409"/>
            <a:ext cx="10845800" cy="456318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tr-TR" dirty="0" err="1"/>
              <a:t>Filantropi</a:t>
            </a:r>
            <a:r>
              <a:rPr lang="tr-TR" dirty="0"/>
              <a:t>: Bireysel ve kurumsal bağışçılar</a:t>
            </a:r>
          </a:p>
          <a:p>
            <a:pPr>
              <a:lnSpc>
                <a:spcPct val="150000"/>
              </a:lnSpc>
            </a:pPr>
            <a:r>
              <a:rPr lang="tr-TR" dirty="0"/>
              <a:t>Güven ve sosyal sermaye</a:t>
            </a:r>
          </a:p>
          <a:p>
            <a:pPr>
              <a:lnSpc>
                <a:spcPct val="150000"/>
              </a:lnSpc>
            </a:pPr>
            <a:r>
              <a:rPr lang="tr-TR" dirty="0"/>
              <a:t>İyi yönetişim: Hesap verebilirlik</a:t>
            </a:r>
          </a:p>
          <a:p>
            <a:pPr>
              <a:lnSpc>
                <a:spcPct val="150000"/>
              </a:lnSpc>
            </a:pPr>
            <a:r>
              <a:rPr lang="tr-TR" dirty="0"/>
              <a:t>Hak eksenli faaliyetler ve politikaları etkileme</a:t>
            </a:r>
          </a:p>
          <a:p>
            <a:pPr>
              <a:lnSpc>
                <a:spcPct val="150000"/>
              </a:lnSpc>
            </a:pPr>
            <a:r>
              <a:rPr lang="tr-TR" dirty="0"/>
              <a:t>Medya’da sivil toplum</a:t>
            </a:r>
          </a:p>
          <a:p>
            <a:pPr>
              <a:lnSpc>
                <a:spcPct val="150000"/>
              </a:lnSpc>
            </a:pPr>
            <a:r>
              <a:rPr lang="tr-TR" dirty="0"/>
              <a:t>Kurumsal sosyal sorumluluk ve özel sektör desteği</a:t>
            </a:r>
          </a:p>
          <a:p>
            <a:pPr>
              <a:lnSpc>
                <a:spcPct val="150000"/>
              </a:lnSpc>
            </a:pPr>
            <a:r>
              <a:rPr lang="tr-TR" dirty="0"/>
              <a:t>AB süreci ve STK’lar</a:t>
            </a:r>
          </a:p>
          <a:p>
            <a:pPr>
              <a:lnSpc>
                <a:spcPct val="150000"/>
              </a:lnSpc>
            </a:pPr>
            <a:endParaRPr lang="x-none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BA31E-F8F3-C546-B3F7-A8F6F3CDB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C2CC5-63C0-9843-ACDD-C689EAE51FCB}" type="slidenum">
              <a:rPr lang="en-US" altLang="x-none" smtClean="0"/>
              <a:pPr>
                <a:defRPr/>
              </a:pPr>
              <a:t>8</a:t>
            </a:fld>
            <a:endParaRPr lang="en-US" altLang="x-none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204" y="5813778"/>
            <a:ext cx="5105925" cy="104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38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2202" y="163162"/>
            <a:ext cx="101750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b="1" dirty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rPr>
              <a:t>STK’ların Konumlanması Üzerine Teorik Bir Tartışma Modeli</a:t>
            </a:r>
            <a:endParaRPr lang="pl-PL" b="1" dirty="0">
              <a:solidFill>
                <a:prstClr val="black">
                  <a:lumMod val="85000"/>
                  <a:lumOff val="15000"/>
                </a:prstClr>
              </a:solidFill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80779" y="6519446"/>
            <a:ext cx="56521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prstClr val="black"/>
                </a:solidFill>
                <a:latin typeface="Arial" charset="0"/>
                <a:ea typeface="Calibri" charset="0"/>
              </a:rPr>
              <a:t>Kaynak</a:t>
            </a:r>
            <a:r>
              <a:rPr lang="en-US" sz="1600" dirty="0">
                <a:solidFill>
                  <a:prstClr val="black"/>
                </a:solidFill>
                <a:latin typeface="Arial" charset="0"/>
                <a:ea typeface="Calibri" charset="0"/>
              </a:rPr>
              <a:t>: </a:t>
            </a:r>
            <a:r>
              <a:rPr lang="en-US" sz="1600" dirty="0">
                <a:solidFill>
                  <a:srgbClr val="0000FF"/>
                </a:solidFill>
                <a:latin typeface="Arial" charset="0"/>
                <a:ea typeface="Calibri" charset="0"/>
              </a:rPr>
              <a:t>http://www.4lenses.org/book/export/html/81</a:t>
            </a:r>
            <a:endParaRPr lang="en-US" sz="1600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EFE3809-8FE8-E64B-8052-32999B0B7B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279174"/>
              </p:ext>
            </p:extLst>
          </p:nvPr>
        </p:nvGraphicFramePr>
        <p:xfrm>
          <a:off x="1433689" y="2031755"/>
          <a:ext cx="8128002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8177941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733848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66002999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99135947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6108526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229094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TR" sz="1600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TR" sz="1600" b="0" dirty="0">
                          <a:solidFill>
                            <a:sysClr val="windowText" lastClr="000000"/>
                          </a:solidFill>
                        </a:rPr>
                        <a:t>Geleneksel kar-amaçsız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TR" sz="1600" b="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Kar güdülmeyen gelir getirici faaliyetler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TR" sz="1600" b="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TR" sz="1600" b="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Sosyal Girişimcilik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TR" sz="1600" b="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TR" sz="1600" b="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Sosyal açıdan sorumlu iş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TR" sz="1600" b="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Sosyal sorumluluk uygulayan kurum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TR" sz="1600" b="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en-TR" sz="1600" b="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eleneksek kar amaçlı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049623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D2C2755-4D0A-5C4E-BC74-EDED0A93C1AD}"/>
              </a:ext>
            </a:extLst>
          </p:cNvPr>
          <p:cNvSpPr/>
          <p:nvPr/>
        </p:nvSpPr>
        <p:spPr>
          <a:xfrm>
            <a:off x="2540000" y="1342271"/>
            <a:ext cx="56521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Arial" charset="0"/>
                <a:ea typeface="Calibri" charset="0"/>
              </a:rPr>
              <a:t>Karma Spectrum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4BBA17-5674-324E-BA60-8A7EC377AF3A}"/>
              </a:ext>
            </a:extLst>
          </p:cNvPr>
          <p:cNvSpPr/>
          <p:nvPr/>
        </p:nvSpPr>
        <p:spPr>
          <a:xfrm>
            <a:off x="2675467" y="1708258"/>
            <a:ext cx="554284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n>
                <a:solidFill>
                  <a:sysClr val="windowText" lastClr="000000"/>
                </a:solidFill>
              </a:ln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951DAD2-A9B4-E545-8E00-3D12A297379F}"/>
              </a:ext>
            </a:extLst>
          </p:cNvPr>
          <p:cNvCxnSpPr>
            <a:cxnSpLocks/>
          </p:cNvCxnSpPr>
          <p:nvPr/>
        </p:nvCxnSpPr>
        <p:spPr>
          <a:xfrm>
            <a:off x="2540000" y="1723314"/>
            <a:ext cx="5791200" cy="0"/>
          </a:xfrm>
          <a:prstGeom prst="straightConnector1">
            <a:avLst/>
          </a:prstGeom>
          <a:ln w="444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21D03D9-98BE-694F-B68E-730D0F1D0158}"/>
              </a:ext>
            </a:extLst>
          </p:cNvPr>
          <p:cNvSpPr/>
          <p:nvPr/>
        </p:nvSpPr>
        <p:spPr>
          <a:xfrm>
            <a:off x="1949140" y="3524679"/>
            <a:ext cx="3416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latin typeface="Arial" charset="0"/>
                <a:ea typeface="Calibri" charset="0"/>
              </a:rPr>
              <a:t>Misyon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Arial" charset="0"/>
                <a:ea typeface="Calibri" charset="0"/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latin typeface="Arial" charset="0"/>
                <a:ea typeface="Calibri" charset="0"/>
              </a:rPr>
              <a:t>odaklı</a:t>
            </a:r>
            <a:endParaRPr lang="en-US" sz="1600" dirty="0">
              <a:solidFill>
                <a:schemeClr val="accent4">
                  <a:lumMod val="50000"/>
                </a:schemeClr>
              </a:solidFill>
              <a:latin typeface="Arial" charset="0"/>
              <a:ea typeface="Calibri" charset="0"/>
            </a:endParaRPr>
          </a:p>
          <a:p>
            <a:pPr algn="r"/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Paydaş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hesap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verilebilirliği</a:t>
            </a:r>
            <a:endParaRPr lang="en-US" sz="1600" dirty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  <a:p>
            <a:pPr algn="r"/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Sosyal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programlara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tekrar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yatırım</a:t>
            </a:r>
            <a:endParaRPr lang="en-US" sz="1600" dirty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  <a:p>
            <a:pPr algn="r"/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Operasyonel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maliyetler</a:t>
            </a:r>
            <a:endParaRPr lang="en-US" sz="1600" dirty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  <a:p>
            <a:pPr algn="r"/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8ECC65-A0A8-E04E-994C-F34E8A46CD2C}"/>
              </a:ext>
            </a:extLst>
          </p:cNvPr>
          <p:cNvSpPr/>
          <p:nvPr/>
        </p:nvSpPr>
        <p:spPr>
          <a:xfrm>
            <a:off x="5671979" y="3524679"/>
            <a:ext cx="3416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charset="0"/>
                <a:ea typeface="Calibri" charset="0"/>
              </a:rPr>
              <a:t>Kar </a:t>
            </a:r>
            <a:r>
              <a:rPr lang="en-US" sz="1600" dirty="0" err="1">
                <a:solidFill>
                  <a:schemeClr val="accent3">
                    <a:lumMod val="50000"/>
                  </a:schemeClr>
                </a:solidFill>
                <a:latin typeface="Arial" charset="0"/>
                <a:ea typeface="Calibri" charset="0"/>
              </a:rPr>
              <a:t>amacı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charset="0"/>
                <a:ea typeface="Calibri" charset="0"/>
              </a:rPr>
              <a:t> </a:t>
            </a:r>
            <a:r>
              <a:rPr lang="en-US" sz="1600" dirty="0" err="1">
                <a:solidFill>
                  <a:schemeClr val="accent3">
                    <a:lumMod val="50000"/>
                  </a:schemeClr>
                </a:solidFill>
                <a:latin typeface="Arial" charset="0"/>
                <a:ea typeface="Calibri" charset="0"/>
              </a:rPr>
              <a:t>odağı</a:t>
            </a:r>
            <a:endParaRPr lang="en-US" sz="1600" dirty="0">
              <a:solidFill>
                <a:schemeClr val="accent3">
                  <a:lumMod val="50000"/>
                </a:schemeClr>
              </a:solidFill>
              <a:latin typeface="Arial" charset="0"/>
              <a:ea typeface="Calibri" charset="0"/>
            </a:endParaRPr>
          </a:p>
          <a:p>
            <a:r>
              <a:rPr lang="en-US" sz="1600" dirty="0" err="1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Ortak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hesap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verilebilirliği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 </a:t>
            </a:r>
          </a:p>
          <a:p>
            <a:r>
              <a:rPr lang="en-US" sz="1600" dirty="0" err="1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Ortaklara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karın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tekrar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dağıtımı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 </a:t>
            </a:r>
          </a:p>
          <a:p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38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781</Words>
  <Application>Microsoft Macintosh PowerPoint</Application>
  <PresentationFormat>Widescreen</PresentationFormat>
  <Paragraphs>173</Paragraphs>
  <Slides>17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Calibri</vt:lpstr>
      <vt:lpstr>Calibri Light</vt:lpstr>
      <vt:lpstr>Helvetica Neue</vt:lpstr>
      <vt:lpstr>Mangal</vt:lpstr>
      <vt:lpstr>Verdana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Image</vt:lpstr>
      <vt:lpstr>  Sivil Toplum ve  Toplumsal Değişim </vt:lpstr>
      <vt:lpstr>PowerPoint Presentation</vt:lpstr>
      <vt:lpstr>STK ve Topluma Katkı</vt:lpstr>
      <vt:lpstr>Sivil Toplum</vt:lpstr>
      <vt:lpstr>Sivil Toplum Kuruluşları</vt:lpstr>
      <vt:lpstr>STK’ların Dört Temel Rolü</vt:lpstr>
      <vt:lpstr>Sivil Toplum Sektörünün Değişimi</vt:lpstr>
      <vt:lpstr>Sivil Toplum Sektöründe Güncel Yaklaşımlar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Sosyal Kırılma</vt:lpstr>
      <vt:lpstr>Yapısal  Değişiklikler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Strateji, Planlama ve Örgütsel Girişimcilik</dc:title>
  <dc:creator>Erdal Akdeve</dc:creator>
  <cp:lastModifiedBy>Erdal Akdeve</cp:lastModifiedBy>
  <cp:revision>42</cp:revision>
  <dcterms:created xsi:type="dcterms:W3CDTF">2020-11-24T20:13:59Z</dcterms:created>
  <dcterms:modified xsi:type="dcterms:W3CDTF">2020-12-01T07:06:37Z</dcterms:modified>
</cp:coreProperties>
</file>