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827" r:id="rId4"/>
    <p:sldId id="835" r:id="rId5"/>
    <p:sldId id="837" r:id="rId6"/>
    <p:sldId id="836" r:id="rId7"/>
    <p:sldId id="825" r:id="rId8"/>
    <p:sldId id="819" r:id="rId9"/>
    <p:sldId id="297" r:id="rId10"/>
    <p:sldId id="298" r:id="rId11"/>
    <p:sldId id="313" r:id="rId12"/>
    <p:sldId id="839" r:id="rId13"/>
    <p:sldId id="840" r:id="rId14"/>
    <p:sldId id="838" r:id="rId15"/>
    <p:sldId id="833" r:id="rId16"/>
    <p:sldId id="826" r:id="rId17"/>
    <p:sldId id="828" r:id="rId18"/>
    <p:sldId id="829" r:id="rId19"/>
    <p:sldId id="830" r:id="rId20"/>
    <p:sldId id="831" r:id="rId21"/>
    <p:sldId id="832" r:id="rId22"/>
    <p:sldId id="822" r:id="rId23"/>
    <p:sldId id="820" r:id="rId24"/>
    <p:sldId id="824" r:id="rId25"/>
    <p:sldId id="843" r:id="rId26"/>
    <p:sldId id="841" r:id="rId27"/>
    <p:sldId id="834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4"/>
    <p:restoredTop sz="96281"/>
  </p:normalViewPr>
  <p:slideViewPr>
    <p:cSldViewPr snapToGrid="0" snapToObjects="1">
      <p:cViewPr varScale="1">
        <p:scale>
          <a:sx n="38" d="100"/>
          <a:sy n="38" d="100"/>
        </p:scale>
        <p:origin x="1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B456D-ABCE-467E-A2DE-DDF2AB47D6F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21B36F-A950-47C9-B089-530132FE646B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/>
            <a:t>Kaynak ve Kabiliyetlerin Analizi</a:t>
          </a:r>
          <a:endParaRPr lang="en-GB" dirty="0"/>
        </a:p>
      </dgm:t>
    </dgm:pt>
    <dgm:pt modelId="{C22375A5-49DA-4046-A387-A47ABCFF3DE8}" type="parTrans" cxnId="{3C3FA191-E6DB-452F-84A1-0EEFB12E76BD}">
      <dgm:prSet/>
      <dgm:spPr/>
      <dgm:t>
        <a:bodyPr/>
        <a:lstStyle/>
        <a:p>
          <a:endParaRPr lang="en-GB"/>
        </a:p>
      </dgm:t>
    </dgm:pt>
    <dgm:pt modelId="{7A08BD15-5087-49BC-A8CC-DC243F2C1C7B}" type="sibTrans" cxnId="{3C3FA191-E6DB-452F-84A1-0EEFB12E76BD}">
      <dgm:prSet/>
      <dgm:spPr/>
      <dgm:t>
        <a:bodyPr/>
        <a:lstStyle/>
        <a:p>
          <a:endParaRPr lang="en-GB"/>
        </a:p>
      </dgm:t>
    </dgm:pt>
    <dgm:pt modelId="{0A51AEB0-4FF9-44DB-9A46-B01CA0292CC6}">
      <dgm:prSet phldrT="[Metin]"/>
      <dgm:spPr/>
      <dgm:t>
        <a:bodyPr/>
        <a:lstStyle/>
        <a:p>
          <a:r>
            <a:rPr lang="tr-TR" dirty="0" smtClean="0"/>
            <a:t>Kaynaklar</a:t>
          </a:r>
          <a:endParaRPr lang="en-GB" dirty="0"/>
        </a:p>
      </dgm:t>
    </dgm:pt>
    <dgm:pt modelId="{4683ADFC-9853-4D5E-9F1A-68EC5D0F8B5C}" type="parTrans" cxnId="{A4CAAD61-EDAB-42C1-8F5F-48C94B89A8ED}">
      <dgm:prSet/>
      <dgm:spPr/>
      <dgm:t>
        <a:bodyPr/>
        <a:lstStyle/>
        <a:p>
          <a:endParaRPr lang="en-GB"/>
        </a:p>
      </dgm:t>
    </dgm:pt>
    <dgm:pt modelId="{533A2590-3762-4CAD-932A-E7B77C8AE460}" type="sibTrans" cxnId="{A4CAAD61-EDAB-42C1-8F5F-48C94B89A8ED}">
      <dgm:prSet/>
      <dgm:spPr/>
      <dgm:t>
        <a:bodyPr/>
        <a:lstStyle/>
        <a:p>
          <a:endParaRPr lang="en-GB"/>
        </a:p>
      </dgm:t>
    </dgm:pt>
    <dgm:pt modelId="{11700CC1-2269-48AF-9536-F876640AA1C2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/>
            <a:t>Kaynak ve Kabiliyetlerin Değerlendirilmesi</a:t>
          </a:r>
          <a:endParaRPr lang="en-GB" dirty="0"/>
        </a:p>
      </dgm:t>
    </dgm:pt>
    <dgm:pt modelId="{4BEA1BA4-98CD-488D-8966-2D253CAC0A94}" type="parTrans" cxnId="{33BF2159-D5FB-4736-92D8-4E4C8DDCDA32}">
      <dgm:prSet/>
      <dgm:spPr/>
      <dgm:t>
        <a:bodyPr/>
        <a:lstStyle/>
        <a:p>
          <a:endParaRPr lang="en-GB"/>
        </a:p>
      </dgm:t>
    </dgm:pt>
    <dgm:pt modelId="{F52CB431-26E8-40F7-9702-96FF73E68506}" type="sibTrans" cxnId="{33BF2159-D5FB-4736-92D8-4E4C8DDCDA32}">
      <dgm:prSet/>
      <dgm:spPr/>
      <dgm:t>
        <a:bodyPr/>
        <a:lstStyle/>
        <a:p>
          <a:endParaRPr lang="en-GB"/>
        </a:p>
      </dgm:t>
    </dgm:pt>
    <dgm:pt modelId="{54ACBA30-B8A6-4131-B08D-66E48F4EBCC8}">
      <dgm:prSet phldrT="[Metin]"/>
      <dgm:spPr/>
      <dgm:t>
        <a:bodyPr/>
        <a:lstStyle/>
        <a:p>
          <a:r>
            <a:rPr lang="tr-TR" dirty="0" smtClean="0"/>
            <a:t>Sürdürülebilirlik </a:t>
          </a:r>
          <a:endParaRPr lang="en-GB" dirty="0"/>
        </a:p>
      </dgm:t>
    </dgm:pt>
    <dgm:pt modelId="{EB752A27-B1D7-40F3-8851-1E722E5631AF}" type="parTrans" cxnId="{C7BA2C1F-6559-4454-8DE9-903B1DAD7C93}">
      <dgm:prSet/>
      <dgm:spPr/>
      <dgm:t>
        <a:bodyPr/>
        <a:lstStyle/>
        <a:p>
          <a:endParaRPr lang="en-GB"/>
        </a:p>
      </dgm:t>
    </dgm:pt>
    <dgm:pt modelId="{C565E622-5E49-4A4E-8E07-C0EAE327336A}" type="sibTrans" cxnId="{C7BA2C1F-6559-4454-8DE9-903B1DAD7C93}">
      <dgm:prSet/>
      <dgm:spPr/>
      <dgm:t>
        <a:bodyPr/>
        <a:lstStyle/>
        <a:p>
          <a:endParaRPr lang="en-GB"/>
        </a:p>
      </dgm:t>
    </dgm:pt>
    <dgm:pt modelId="{B2FE9F43-13B5-4A9A-A5F4-9F89E80C405A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/>
            <a:t>Stratejinin Belirlenmesi</a:t>
          </a:r>
          <a:endParaRPr lang="en-GB" dirty="0"/>
        </a:p>
      </dgm:t>
    </dgm:pt>
    <dgm:pt modelId="{F91640A2-02B1-404B-B7CD-34C2B2DCA214}" type="parTrans" cxnId="{0AD8D5DB-37A7-4A0B-BB3F-B3C560784D30}">
      <dgm:prSet/>
      <dgm:spPr/>
      <dgm:t>
        <a:bodyPr/>
        <a:lstStyle/>
        <a:p>
          <a:endParaRPr lang="en-GB"/>
        </a:p>
      </dgm:t>
    </dgm:pt>
    <dgm:pt modelId="{96ABC460-7636-46A7-AE45-3D1B941BBD2A}" type="sibTrans" cxnId="{0AD8D5DB-37A7-4A0B-BB3F-B3C560784D30}">
      <dgm:prSet/>
      <dgm:spPr/>
      <dgm:t>
        <a:bodyPr/>
        <a:lstStyle/>
        <a:p>
          <a:endParaRPr lang="en-GB"/>
        </a:p>
      </dgm:t>
    </dgm:pt>
    <dgm:pt modelId="{BBC70B16-ACF0-4701-B666-12AB9FA45537}">
      <dgm:prSet phldrT="[Metin]"/>
      <dgm:spPr/>
      <dgm:t>
        <a:bodyPr/>
        <a:lstStyle/>
        <a:p>
          <a:r>
            <a:rPr lang="tr-TR" dirty="0" smtClean="0"/>
            <a:t>İçsel Yetkinlikler</a:t>
          </a:r>
          <a:endParaRPr lang="en-GB" dirty="0"/>
        </a:p>
      </dgm:t>
    </dgm:pt>
    <dgm:pt modelId="{15FE1240-EB6F-423F-B14D-2FB17F845332}" type="parTrans" cxnId="{AFD4194E-F9B9-4FD5-93C0-3366C9341297}">
      <dgm:prSet/>
      <dgm:spPr/>
      <dgm:t>
        <a:bodyPr/>
        <a:lstStyle/>
        <a:p>
          <a:endParaRPr lang="en-GB"/>
        </a:p>
      </dgm:t>
    </dgm:pt>
    <dgm:pt modelId="{FA977803-EB5A-42FB-BCFF-26122772A591}" type="sibTrans" cxnId="{AFD4194E-F9B9-4FD5-93C0-3366C9341297}">
      <dgm:prSet/>
      <dgm:spPr/>
      <dgm:t>
        <a:bodyPr/>
        <a:lstStyle/>
        <a:p>
          <a:endParaRPr lang="en-GB"/>
        </a:p>
      </dgm:t>
    </dgm:pt>
    <dgm:pt modelId="{8A7260F9-C9DE-4C52-A78D-E35E22812219}">
      <dgm:prSet phldrT="[Metin]"/>
      <dgm:spPr/>
      <dgm:t>
        <a:bodyPr/>
        <a:lstStyle/>
        <a:p>
          <a:r>
            <a:rPr lang="tr-TR" dirty="0" smtClean="0"/>
            <a:t>Kabiliyetler</a:t>
          </a:r>
          <a:endParaRPr lang="en-GB" dirty="0"/>
        </a:p>
      </dgm:t>
    </dgm:pt>
    <dgm:pt modelId="{A0033997-2CFA-4FBE-8EB2-D2CF4D05312B}" type="parTrans" cxnId="{7DDB1BB5-EEF0-4F96-BA10-F856C8742959}">
      <dgm:prSet/>
      <dgm:spPr/>
      <dgm:t>
        <a:bodyPr/>
        <a:lstStyle/>
        <a:p>
          <a:endParaRPr lang="en-GB"/>
        </a:p>
      </dgm:t>
    </dgm:pt>
    <dgm:pt modelId="{9AE445D2-72C2-4B8D-A52D-D4439929BFB4}" type="sibTrans" cxnId="{7DDB1BB5-EEF0-4F96-BA10-F856C8742959}">
      <dgm:prSet/>
      <dgm:spPr/>
      <dgm:t>
        <a:bodyPr/>
        <a:lstStyle/>
        <a:p>
          <a:endParaRPr lang="en-GB"/>
        </a:p>
      </dgm:t>
    </dgm:pt>
    <dgm:pt modelId="{8719FA74-EC65-4774-8F69-E319A55D8E11}">
      <dgm:prSet phldrT="[Metin]"/>
      <dgm:spPr/>
      <dgm:t>
        <a:bodyPr/>
        <a:lstStyle/>
        <a:p>
          <a:r>
            <a:rPr lang="tr-TR" dirty="0" smtClean="0"/>
            <a:t>Sahiplik ve Kontrol</a:t>
          </a:r>
          <a:endParaRPr lang="en-GB" dirty="0"/>
        </a:p>
      </dgm:t>
    </dgm:pt>
    <dgm:pt modelId="{1A049248-3583-42B8-B71D-2DF450184E50}" type="parTrans" cxnId="{51EE1210-FE05-4956-A26B-23D4A67B30DD}">
      <dgm:prSet/>
      <dgm:spPr/>
      <dgm:t>
        <a:bodyPr/>
        <a:lstStyle/>
        <a:p>
          <a:endParaRPr lang="en-GB"/>
        </a:p>
      </dgm:t>
    </dgm:pt>
    <dgm:pt modelId="{56F44013-FD7D-4DFA-9539-E56D257CCF9C}" type="sibTrans" cxnId="{51EE1210-FE05-4956-A26B-23D4A67B30DD}">
      <dgm:prSet/>
      <dgm:spPr/>
      <dgm:t>
        <a:bodyPr/>
        <a:lstStyle/>
        <a:p>
          <a:endParaRPr lang="en-GB"/>
        </a:p>
      </dgm:t>
    </dgm:pt>
    <dgm:pt modelId="{43658AEE-8615-4B01-8119-DB8F407A6B05}">
      <dgm:prSet phldrT="[Metin]"/>
      <dgm:spPr/>
      <dgm:t>
        <a:bodyPr/>
        <a:lstStyle/>
        <a:p>
          <a:r>
            <a:rPr lang="tr-TR" dirty="0" smtClean="0"/>
            <a:t>Dışsal Fırsatlar</a:t>
          </a:r>
          <a:endParaRPr lang="en-GB" dirty="0"/>
        </a:p>
      </dgm:t>
    </dgm:pt>
    <dgm:pt modelId="{3B181EF1-7F26-42ED-B2AD-042C33CB8521}" type="parTrans" cxnId="{A37F870A-3C60-4864-8347-55308C1A428E}">
      <dgm:prSet/>
      <dgm:spPr/>
      <dgm:t>
        <a:bodyPr/>
        <a:lstStyle/>
        <a:p>
          <a:endParaRPr lang="en-GB"/>
        </a:p>
      </dgm:t>
    </dgm:pt>
    <dgm:pt modelId="{12ACB163-0306-4847-A36C-B5E44832D392}" type="sibTrans" cxnId="{A37F870A-3C60-4864-8347-55308C1A428E}">
      <dgm:prSet/>
      <dgm:spPr/>
      <dgm:t>
        <a:bodyPr/>
        <a:lstStyle/>
        <a:p>
          <a:endParaRPr lang="en-GB"/>
        </a:p>
      </dgm:t>
    </dgm:pt>
    <dgm:pt modelId="{537E8B1F-F861-499C-9316-B3A802741DE1}">
      <dgm:prSet/>
      <dgm:spPr>
        <a:solidFill>
          <a:srgbClr val="00B050"/>
        </a:solidFill>
      </dgm:spPr>
      <dgm:t>
        <a:bodyPr/>
        <a:lstStyle/>
        <a:p>
          <a:r>
            <a:rPr lang="tr-TR" dirty="0" smtClean="0"/>
            <a:t>Kaynak Boşluğunun Belirlenmesi</a:t>
          </a:r>
          <a:endParaRPr lang="en-GB" dirty="0"/>
        </a:p>
      </dgm:t>
    </dgm:pt>
    <dgm:pt modelId="{2C26B173-61D7-449A-B7FD-D299A18B04B0}" type="parTrans" cxnId="{8181ABCB-B7F4-4103-8E5B-027617C30CEC}">
      <dgm:prSet/>
      <dgm:spPr/>
      <dgm:t>
        <a:bodyPr/>
        <a:lstStyle/>
        <a:p>
          <a:endParaRPr lang="en-GB"/>
        </a:p>
      </dgm:t>
    </dgm:pt>
    <dgm:pt modelId="{7B8AF010-F353-4D86-9213-EC044B85191A}" type="sibTrans" cxnId="{8181ABCB-B7F4-4103-8E5B-027617C30CEC}">
      <dgm:prSet/>
      <dgm:spPr/>
      <dgm:t>
        <a:bodyPr/>
        <a:lstStyle/>
        <a:p>
          <a:endParaRPr lang="en-GB"/>
        </a:p>
      </dgm:t>
    </dgm:pt>
    <dgm:pt modelId="{F9D2A734-0040-4164-BCB8-56B2025D7362}">
      <dgm:prSet/>
      <dgm:spPr/>
      <dgm:t>
        <a:bodyPr/>
        <a:lstStyle/>
        <a:p>
          <a:r>
            <a:rPr lang="tr-TR" dirty="0" smtClean="0"/>
            <a:t>Kaynak Tabanını Geliştirmek İçin Yatırım Alanlarının Belirlenmesi</a:t>
          </a:r>
          <a:endParaRPr lang="en-GB" dirty="0"/>
        </a:p>
      </dgm:t>
    </dgm:pt>
    <dgm:pt modelId="{D0CD35BF-B16B-4455-8BA0-F183449616EB}" type="parTrans" cxnId="{46DD6BEF-6498-480C-8DF6-0EC6E6F41C44}">
      <dgm:prSet/>
      <dgm:spPr/>
      <dgm:t>
        <a:bodyPr/>
        <a:lstStyle/>
        <a:p>
          <a:endParaRPr lang="en-GB"/>
        </a:p>
      </dgm:t>
    </dgm:pt>
    <dgm:pt modelId="{BC00B7E2-AE52-49B4-B89F-8B5D48ECEF81}" type="sibTrans" cxnId="{46DD6BEF-6498-480C-8DF6-0EC6E6F41C44}">
      <dgm:prSet/>
      <dgm:spPr/>
      <dgm:t>
        <a:bodyPr/>
        <a:lstStyle/>
        <a:p>
          <a:endParaRPr lang="en-GB"/>
        </a:p>
      </dgm:t>
    </dgm:pt>
    <dgm:pt modelId="{5E5ACB86-612E-4AC7-B825-2A90AF9DEF8B}" type="pres">
      <dgm:prSet presAssocID="{AB9B456D-ABCE-467E-A2DE-DDF2AB47D6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91D85CC-7B28-4B94-8617-CC68EE25D43F}" type="pres">
      <dgm:prSet presAssocID="{8921B36F-A950-47C9-B089-530132FE646B}" presName="composite" presStyleCnt="0"/>
      <dgm:spPr/>
    </dgm:pt>
    <dgm:pt modelId="{F7486C48-F3FC-4923-B6FC-E2FCA8BE144F}" type="pres">
      <dgm:prSet presAssocID="{8921B36F-A950-47C9-B089-530132FE646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F9B8F4-59C0-4766-A1B5-D286035C363A}" type="pres">
      <dgm:prSet presAssocID="{8921B36F-A950-47C9-B089-530132FE646B}" presName="parSh" presStyleLbl="node1" presStyleIdx="0" presStyleCnt="4"/>
      <dgm:spPr/>
      <dgm:t>
        <a:bodyPr/>
        <a:lstStyle/>
        <a:p>
          <a:endParaRPr lang="en-GB"/>
        </a:p>
      </dgm:t>
    </dgm:pt>
    <dgm:pt modelId="{3440E9D8-C9E1-4AE9-BE88-19299E403871}" type="pres">
      <dgm:prSet presAssocID="{8921B36F-A950-47C9-B089-530132FE646B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C03E5-46E8-41EA-818B-96F16FA1C579}" type="pres">
      <dgm:prSet presAssocID="{7A08BD15-5087-49BC-A8CC-DC243F2C1C7B}" presName="sibTrans" presStyleLbl="sibTrans2D1" presStyleIdx="0" presStyleCnt="3"/>
      <dgm:spPr/>
      <dgm:t>
        <a:bodyPr/>
        <a:lstStyle/>
        <a:p>
          <a:endParaRPr lang="tr-TR"/>
        </a:p>
      </dgm:t>
    </dgm:pt>
    <dgm:pt modelId="{325617C6-8778-4EF2-B2D2-6118198E3E98}" type="pres">
      <dgm:prSet presAssocID="{7A08BD15-5087-49BC-A8CC-DC243F2C1C7B}" presName="connTx" presStyleLbl="sibTrans2D1" presStyleIdx="0" presStyleCnt="3"/>
      <dgm:spPr/>
      <dgm:t>
        <a:bodyPr/>
        <a:lstStyle/>
        <a:p>
          <a:endParaRPr lang="tr-TR"/>
        </a:p>
      </dgm:t>
    </dgm:pt>
    <dgm:pt modelId="{DBF4D470-D2EB-450C-8C34-BEB8857ABD96}" type="pres">
      <dgm:prSet presAssocID="{11700CC1-2269-48AF-9536-F876640AA1C2}" presName="composite" presStyleCnt="0"/>
      <dgm:spPr/>
    </dgm:pt>
    <dgm:pt modelId="{52FC6F2D-0ABE-4C52-80B4-08F2EEC177D3}" type="pres">
      <dgm:prSet presAssocID="{11700CC1-2269-48AF-9536-F876640AA1C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6E0C33-D430-40A7-8FB3-7B293359BE11}" type="pres">
      <dgm:prSet presAssocID="{11700CC1-2269-48AF-9536-F876640AA1C2}" presName="parSh" presStyleLbl="node1" presStyleIdx="1" presStyleCnt="4"/>
      <dgm:spPr/>
      <dgm:t>
        <a:bodyPr/>
        <a:lstStyle/>
        <a:p>
          <a:endParaRPr lang="tr-TR"/>
        </a:p>
      </dgm:t>
    </dgm:pt>
    <dgm:pt modelId="{1C37143D-01F8-4247-9CB7-D8AC6D25D0D8}" type="pres">
      <dgm:prSet presAssocID="{11700CC1-2269-48AF-9536-F876640AA1C2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26BF67-F2C6-49FB-AF03-4B883949BA37}" type="pres">
      <dgm:prSet presAssocID="{F52CB431-26E8-40F7-9702-96FF73E68506}" presName="sibTrans" presStyleLbl="sibTrans2D1" presStyleIdx="1" presStyleCnt="3"/>
      <dgm:spPr/>
      <dgm:t>
        <a:bodyPr/>
        <a:lstStyle/>
        <a:p>
          <a:endParaRPr lang="tr-TR"/>
        </a:p>
      </dgm:t>
    </dgm:pt>
    <dgm:pt modelId="{C20F5226-E46B-481B-9C7F-A0149091873D}" type="pres">
      <dgm:prSet presAssocID="{F52CB431-26E8-40F7-9702-96FF73E68506}" presName="connTx" presStyleLbl="sibTrans2D1" presStyleIdx="1" presStyleCnt="3"/>
      <dgm:spPr/>
      <dgm:t>
        <a:bodyPr/>
        <a:lstStyle/>
        <a:p>
          <a:endParaRPr lang="tr-TR"/>
        </a:p>
      </dgm:t>
    </dgm:pt>
    <dgm:pt modelId="{9429D886-5218-4364-B0DF-8B99399533DF}" type="pres">
      <dgm:prSet presAssocID="{B2FE9F43-13B5-4A9A-A5F4-9F89E80C405A}" presName="composite" presStyleCnt="0"/>
      <dgm:spPr/>
    </dgm:pt>
    <dgm:pt modelId="{05042D90-3C54-4FF3-8461-D25918CA207D}" type="pres">
      <dgm:prSet presAssocID="{B2FE9F43-13B5-4A9A-A5F4-9F89E80C405A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F62115-29E6-41BF-8E55-88F55642DE28}" type="pres">
      <dgm:prSet presAssocID="{B2FE9F43-13B5-4A9A-A5F4-9F89E80C405A}" presName="parSh" presStyleLbl="node1" presStyleIdx="2" presStyleCnt="4"/>
      <dgm:spPr/>
      <dgm:t>
        <a:bodyPr/>
        <a:lstStyle/>
        <a:p>
          <a:endParaRPr lang="tr-TR"/>
        </a:p>
      </dgm:t>
    </dgm:pt>
    <dgm:pt modelId="{C268D90F-014E-424D-B986-DE691E584D40}" type="pres">
      <dgm:prSet presAssocID="{B2FE9F43-13B5-4A9A-A5F4-9F89E80C405A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DF3305-5564-4595-963B-AABDBB92A76B}" type="pres">
      <dgm:prSet presAssocID="{96ABC460-7636-46A7-AE45-3D1B941BBD2A}" presName="sibTrans" presStyleLbl="sibTrans2D1" presStyleIdx="2" presStyleCnt="3"/>
      <dgm:spPr/>
      <dgm:t>
        <a:bodyPr/>
        <a:lstStyle/>
        <a:p>
          <a:endParaRPr lang="tr-TR"/>
        </a:p>
      </dgm:t>
    </dgm:pt>
    <dgm:pt modelId="{33BB6648-0227-4415-8AB5-4A01715AA36B}" type="pres">
      <dgm:prSet presAssocID="{96ABC460-7636-46A7-AE45-3D1B941BBD2A}" presName="connTx" presStyleLbl="sibTrans2D1" presStyleIdx="2" presStyleCnt="3"/>
      <dgm:spPr/>
      <dgm:t>
        <a:bodyPr/>
        <a:lstStyle/>
        <a:p>
          <a:endParaRPr lang="tr-TR"/>
        </a:p>
      </dgm:t>
    </dgm:pt>
    <dgm:pt modelId="{9393347F-187F-40AE-996E-5D4FBFE79A44}" type="pres">
      <dgm:prSet presAssocID="{537E8B1F-F861-499C-9316-B3A802741DE1}" presName="composite" presStyleCnt="0"/>
      <dgm:spPr/>
    </dgm:pt>
    <dgm:pt modelId="{CBE5864B-824B-475E-A275-96AFB5A5816E}" type="pres">
      <dgm:prSet presAssocID="{537E8B1F-F861-499C-9316-B3A802741DE1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D27E4E-E52F-4D44-BC44-FF6C13FF4693}" type="pres">
      <dgm:prSet presAssocID="{537E8B1F-F861-499C-9316-B3A802741DE1}" presName="parSh" presStyleLbl="node1" presStyleIdx="3" presStyleCnt="4"/>
      <dgm:spPr/>
      <dgm:t>
        <a:bodyPr/>
        <a:lstStyle/>
        <a:p>
          <a:endParaRPr lang="en-GB"/>
        </a:p>
      </dgm:t>
    </dgm:pt>
    <dgm:pt modelId="{1F7BCA00-05CD-43E3-AB75-83FEC923F869}" type="pres">
      <dgm:prSet presAssocID="{537E8B1F-F861-499C-9316-B3A802741DE1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990FA9B-732F-49D8-9A76-BD5792B7A8FC}" type="presOf" srcId="{43658AEE-8615-4B01-8119-DB8F407A6B05}" destId="{C268D90F-014E-424D-B986-DE691E584D40}" srcOrd="0" destOrd="1" presId="urn:microsoft.com/office/officeart/2005/8/layout/process3"/>
    <dgm:cxn modelId="{EBA8E810-5317-46EF-BCCA-60DEA1E58102}" type="presOf" srcId="{8921B36F-A950-47C9-B089-530132FE646B}" destId="{F7486C48-F3FC-4923-B6FC-E2FCA8BE144F}" srcOrd="0" destOrd="0" presId="urn:microsoft.com/office/officeart/2005/8/layout/process3"/>
    <dgm:cxn modelId="{A37F870A-3C60-4864-8347-55308C1A428E}" srcId="{B2FE9F43-13B5-4A9A-A5F4-9F89E80C405A}" destId="{43658AEE-8615-4B01-8119-DB8F407A6B05}" srcOrd="1" destOrd="0" parTransId="{3B181EF1-7F26-42ED-B2AD-042C33CB8521}" sibTransId="{12ACB163-0306-4847-A36C-B5E44832D392}"/>
    <dgm:cxn modelId="{A58EC23D-84F4-45B4-B739-87C0791A367C}" type="presOf" srcId="{54ACBA30-B8A6-4131-B08D-66E48F4EBCC8}" destId="{1C37143D-01F8-4247-9CB7-D8AC6D25D0D8}" srcOrd="0" destOrd="0" presId="urn:microsoft.com/office/officeart/2005/8/layout/process3"/>
    <dgm:cxn modelId="{07D1F65E-AFBB-456C-80E1-E6083D47AA0C}" type="presOf" srcId="{BBC70B16-ACF0-4701-B666-12AB9FA45537}" destId="{C268D90F-014E-424D-B986-DE691E584D40}" srcOrd="0" destOrd="0" presId="urn:microsoft.com/office/officeart/2005/8/layout/process3"/>
    <dgm:cxn modelId="{8CC6DCBA-0355-4278-8C27-587D38472EB2}" type="presOf" srcId="{F52CB431-26E8-40F7-9702-96FF73E68506}" destId="{C20F5226-E46B-481B-9C7F-A0149091873D}" srcOrd="1" destOrd="0" presId="urn:microsoft.com/office/officeart/2005/8/layout/process3"/>
    <dgm:cxn modelId="{46DD6BEF-6498-480C-8DF6-0EC6E6F41C44}" srcId="{537E8B1F-F861-499C-9316-B3A802741DE1}" destId="{F9D2A734-0040-4164-BCB8-56B2025D7362}" srcOrd="0" destOrd="0" parTransId="{D0CD35BF-B16B-4455-8BA0-F183449616EB}" sibTransId="{BC00B7E2-AE52-49B4-B89F-8B5D48ECEF81}"/>
    <dgm:cxn modelId="{532F0FCC-9159-4536-80FD-F997E10866ED}" type="presOf" srcId="{F52CB431-26E8-40F7-9702-96FF73E68506}" destId="{2326BF67-F2C6-49FB-AF03-4B883949BA37}" srcOrd="0" destOrd="0" presId="urn:microsoft.com/office/officeart/2005/8/layout/process3"/>
    <dgm:cxn modelId="{623F5076-8F28-4FA2-AC89-FC82A0191D83}" type="presOf" srcId="{7A08BD15-5087-49BC-A8CC-DC243F2C1C7B}" destId="{525C03E5-46E8-41EA-818B-96F16FA1C579}" srcOrd="0" destOrd="0" presId="urn:microsoft.com/office/officeart/2005/8/layout/process3"/>
    <dgm:cxn modelId="{0AD8D5DB-37A7-4A0B-BB3F-B3C560784D30}" srcId="{AB9B456D-ABCE-467E-A2DE-DDF2AB47D6FB}" destId="{B2FE9F43-13B5-4A9A-A5F4-9F89E80C405A}" srcOrd="2" destOrd="0" parTransId="{F91640A2-02B1-404B-B7CD-34C2B2DCA214}" sibTransId="{96ABC460-7636-46A7-AE45-3D1B941BBD2A}"/>
    <dgm:cxn modelId="{8181ABCB-B7F4-4103-8E5B-027617C30CEC}" srcId="{AB9B456D-ABCE-467E-A2DE-DDF2AB47D6FB}" destId="{537E8B1F-F861-499C-9316-B3A802741DE1}" srcOrd="3" destOrd="0" parTransId="{2C26B173-61D7-449A-B7FD-D299A18B04B0}" sibTransId="{7B8AF010-F353-4D86-9213-EC044B85191A}"/>
    <dgm:cxn modelId="{D589EA8D-65A9-4CE6-A7F6-C12F532315CE}" type="presOf" srcId="{0A51AEB0-4FF9-44DB-9A46-B01CA0292CC6}" destId="{3440E9D8-C9E1-4AE9-BE88-19299E403871}" srcOrd="0" destOrd="0" presId="urn:microsoft.com/office/officeart/2005/8/layout/process3"/>
    <dgm:cxn modelId="{7DDB1BB5-EEF0-4F96-BA10-F856C8742959}" srcId="{8921B36F-A950-47C9-B089-530132FE646B}" destId="{8A7260F9-C9DE-4C52-A78D-E35E22812219}" srcOrd="1" destOrd="0" parTransId="{A0033997-2CFA-4FBE-8EB2-D2CF4D05312B}" sibTransId="{9AE445D2-72C2-4B8D-A52D-D4439929BFB4}"/>
    <dgm:cxn modelId="{037D7759-C9B1-4273-B6DF-FC124D0B917C}" type="presOf" srcId="{537E8B1F-F861-499C-9316-B3A802741DE1}" destId="{CBE5864B-824B-475E-A275-96AFB5A5816E}" srcOrd="0" destOrd="0" presId="urn:microsoft.com/office/officeart/2005/8/layout/process3"/>
    <dgm:cxn modelId="{EACF7F2A-5A20-4AE5-A03B-BDC75BC35BEB}" type="presOf" srcId="{B2FE9F43-13B5-4A9A-A5F4-9F89E80C405A}" destId="{05042D90-3C54-4FF3-8461-D25918CA207D}" srcOrd="0" destOrd="0" presId="urn:microsoft.com/office/officeart/2005/8/layout/process3"/>
    <dgm:cxn modelId="{1C16DCF6-8FEF-4F6E-BFE5-6315A0F627C6}" type="presOf" srcId="{AB9B456D-ABCE-467E-A2DE-DDF2AB47D6FB}" destId="{5E5ACB86-612E-4AC7-B825-2A90AF9DEF8B}" srcOrd="0" destOrd="0" presId="urn:microsoft.com/office/officeart/2005/8/layout/process3"/>
    <dgm:cxn modelId="{92117672-861F-4194-BA4F-E27CA5E821FF}" type="presOf" srcId="{537E8B1F-F861-499C-9316-B3A802741DE1}" destId="{8DD27E4E-E52F-4D44-BC44-FF6C13FF4693}" srcOrd="1" destOrd="0" presId="urn:microsoft.com/office/officeart/2005/8/layout/process3"/>
    <dgm:cxn modelId="{533FA13B-B25E-4F36-B1AE-16F3B999EFC2}" type="presOf" srcId="{8719FA74-EC65-4774-8F69-E319A55D8E11}" destId="{1C37143D-01F8-4247-9CB7-D8AC6D25D0D8}" srcOrd="0" destOrd="1" presId="urn:microsoft.com/office/officeart/2005/8/layout/process3"/>
    <dgm:cxn modelId="{C7BA2C1F-6559-4454-8DE9-903B1DAD7C93}" srcId="{11700CC1-2269-48AF-9536-F876640AA1C2}" destId="{54ACBA30-B8A6-4131-B08D-66E48F4EBCC8}" srcOrd="0" destOrd="0" parTransId="{EB752A27-B1D7-40F3-8851-1E722E5631AF}" sibTransId="{C565E622-5E49-4A4E-8E07-C0EAE327336A}"/>
    <dgm:cxn modelId="{060C5573-56E8-4073-B443-6714F76B7D70}" type="presOf" srcId="{96ABC460-7636-46A7-AE45-3D1B941BBD2A}" destId="{33BB6648-0227-4415-8AB5-4A01715AA36B}" srcOrd="1" destOrd="0" presId="urn:microsoft.com/office/officeart/2005/8/layout/process3"/>
    <dgm:cxn modelId="{44B25A86-B281-4B5C-A5AB-2EA346860015}" type="presOf" srcId="{F9D2A734-0040-4164-BCB8-56B2025D7362}" destId="{1F7BCA00-05CD-43E3-AB75-83FEC923F869}" srcOrd="0" destOrd="0" presId="urn:microsoft.com/office/officeart/2005/8/layout/process3"/>
    <dgm:cxn modelId="{688976D9-D92F-4AAD-A181-7A9BAD2AC4B6}" type="presOf" srcId="{8A7260F9-C9DE-4C52-A78D-E35E22812219}" destId="{3440E9D8-C9E1-4AE9-BE88-19299E403871}" srcOrd="0" destOrd="1" presId="urn:microsoft.com/office/officeart/2005/8/layout/process3"/>
    <dgm:cxn modelId="{AFD4194E-F9B9-4FD5-93C0-3366C9341297}" srcId="{B2FE9F43-13B5-4A9A-A5F4-9F89E80C405A}" destId="{BBC70B16-ACF0-4701-B666-12AB9FA45537}" srcOrd="0" destOrd="0" parTransId="{15FE1240-EB6F-423F-B14D-2FB17F845332}" sibTransId="{FA977803-EB5A-42FB-BCFF-26122772A591}"/>
    <dgm:cxn modelId="{51EE1210-FE05-4956-A26B-23D4A67B30DD}" srcId="{11700CC1-2269-48AF-9536-F876640AA1C2}" destId="{8719FA74-EC65-4774-8F69-E319A55D8E11}" srcOrd="1" destOrd="0" parTransId="{1A049248-3583-42B8-B71D-2DF450184E50}" sibTransId="{56F44013-FD7D-4DFA-9539-E56D257CCF9C}"/>
    <dgm:cxn modelId="{165CEDB5-094E-428F-B086-24E61913B71E}" type="presOf" srcId="{8921B36F-A950-47C9-B089-530132FE646B}" destId="{25F9B8F4-59C0-4766-A1B5-D286035C363A}" srcOrd="1" destOrd="0" presId="urn:microsoft.com/office/officeart/2005/8/layout/process3"/>
    <dgm:cxn modelId="{3C3FA191-E6DB-452F-84A1-0EEFB12E76BD}" srcId="{AB9B456D-ABCE-467E-A2DE-DDF2AB47D6FB}" destId="{8921B36F-A950-47C9-B089-530132FE646B}" srcOrd="0" destOrd="0" parTransId="{C22375A5-49DA-4046-A387-A47ABCFF3DE8}" sibTransId="{7A08BD15-5087-49BC-A8CC-DC243F2C1C7B}"/>
    <dgm:cxn modelId="{33BF2159-D5FB-4736-92D8-4E4C8DDCDA32}" srcId="{AB9B456D-ABCE-467E-A2DE-DDF2AB47D6FB}" destId="{11700CC1-2269-48AF-9536-F876640AA1C2}" srcOrd="1" destOrd="0" parTransId="{4BEA1BA4-98CD-488D-8966-2D253CAC0A94}" sibTransId="{F52CB431-26E8-40F7-9702-96FF73E68506}"/>
    <dgm:cxn modelId="{A4CAAD61-EDAB-42C1-8F5F-48C94B89A8ED}" srcId="{8921B36F-A950-47C9-B089-530132FE646B}" destId="{0A51AEB0-4FF9-44DB-9A46-B01CA0292CC6}" srcOrd="0" destOrd="0" parTransId="{4683ADFC-9853-4D5E-9F1A-68EC5D0F8B5C}" sibTransId="{533A2590-3762-4CAD-932A-E7B77C8AE460}"/>
    <dgm:cxn modelId="{CC978D0A-07A0-432E-BB47-22C55811F821}" type="presOf" srcId="{11700CC1-2269-48AF-9536-F876640AA1C2}" destId="{646E0C33-D430-40A7-8FB3-7B293359BE11}" srcOrd="1" destOrd="0" presId="urn:microsoft.com/office/officeart/2005/8/layout/process3"/>
    <dgm:cxn modelId="{8FBE1DA4-E326-4CE8-95AA-52675CC7974B}" type="presOf" srcId="{96ABC460-7636-46A7-AE45-3D1B941BBD2A}" destId="{90DF3305-5564-4595-963B-AABDBB92A76B}" srcOrd="0" destOrd="0" presId="urn:microsoft.com/office/officeart/2005/8/layout/process3"/>
    <dgm:cxn modelId="{9795692E-4058-4BA3-A3B0-312C353EF250}" type="presOf" srcId="{11700CC1-2269-48AF-9536-F876640AA1C2}" destId="{52FC6F2D-0ABE-4C52-80B4-08F2EEC177D3}" srcOrd="0" destOrd="0" presId="urn:microsoft.com/office/officeart/2005/8/layout/process3"/>
    <dgm:cxn modelId="{A7FE1050-631D-4CAF-9859-265708705AA0}" type="presOf" srcId="{7A08BD15-5087-49BC-A8CC-DC243F2C1C7B}" destId="{325617C6-8778-4EF2-B2D2-6118198E3E98}" srcOrd="1" destOrd="0" presId="urn:microsoft.com/office/officeart/2005/8/layout/process3"/>
    <dgm:cxn modelId="{171947D6-DFCD-4684-8FAF-0865CA9AFB40}" type="presOf" srcId="{B2FE9F43-13B5-4A9A-A5F4-9F89E80C405A}" destId="{62F62115-29E6-41BF-8E55-88F55642DE28}" srcOrd="1" destOrd="0" presId="urn:microsoft.com/office/officeart/2005/8/layout/process3"/>
    <dgm:cxn modelId="{F64166CD-2F07-45BF-8D8E-9FB0AB15DA3E}" type="presParOf" srcId="{5E5ACB86-612E-4AC7-B825-2A90AF9DEF8B}" destId="{391D85CC-7B28-4B94-8617-CC68EE25D43F}" srcOrd="0" destOrd="0" presId="urn:microsoft.com/office/officeart/2005/8/layout/process3"/>
    <dgm:cxn modelId="{66439925-752F-483F-A831-B69BF7B2A4F6}" type="presParOf" srcId="{391D85CC-7B28-4B94-8617-CC68EE25D43F}" destId="{F7486C48-F3FC-4923-B6FC-E2FCA8BE144F}" srcOrd="0" destOrd="0" presId="urn:microsoft.com/office/officeart/2005/8/layout/process3"/>
    <dgm:cxn modelId="{2E9A1FCA-A39A-4266-A0B2-F03432D38FC3}" type="presParOf" srcId="{391D85CC-7B28-4B94-8617-CC68EE25D43F}" destId="{25F9B8F4-59C0-4766-A1B5-D286035C363A}" srcOrd="1" destOrd="0" presId="urn:microsoft.com/office/officeart/2005/8/layout/process3"/>
    <dgm:cxn modelId="{A90CA8B5-5A8E-4514-8762-7D7D41B00C35}" type="presParOf" srcId="{391D85CC-7B28-4B94-8617-CC68EE25D43F}" destId="{3440E9D8-C9E1-4AE9-BE88-19299E403871}" srcOrd="2" destOrd="0" presId="urn:microsoft.com/office/officeart/2005/8/layout/process3"/>
    <dgm:cxn modelId="{B05474D7-94DA-45F4-9C3A-44CA34C83EE5}" type="presParOf" srcId="{5E5ACB86-612E-4AC7-B825-2A90AF9DEF8B}" destId="{525C03E5-46E8-41EA-818B-96F16FA1C579}" srcOrd="1" destOrd="0" presId="urn:microsoft.com/office/officeart/2005/8/layout/process3"/>
    <dgm:cxn modelId="{03D826DE-DBF7-4D61-934E-AF51BC0C3102}" type="presParOf" srcId="{525C03E5-46E8-41EA-818B-96F16FA1C579}" destId="{325617C6-8778-4EF2-B2D2-6118198E3E98}" srcOrd="0" destOrd="0" presId="urn:microsoft.com/office/officeart/2005/8/layout/process3"/>
    <dgm:cxn modelId="{E69C4A96-9A21-4591-8189-6E53D72CBBA7}" type="presParOf" srcId="{5E5ACB86-612E-4AC7-B825-2A90AF9DEF8B}" destId="{DBF4D470-D2EB-450C-8C34-BEB8857ABD96}" srcOrd="2" destOrd="0" presId="urn:microsoft.com/office/officeart/2005/8/layout/process3"/>
    <dgm:cxn modelId="{73FCB1F9-993B-42DB-87A4-92080B1901C0}" type="presParOf" srcId="{DBF4D470-D2EB-450C-8C34-BEB8857ABD96}" destId="{52FC6F2D-0ABE-4C52-80B4-08F2EEC177D3}" srcOrd="0" destOrd="0" presId="urn:microsoft.com/office/officeart/2005/8/layout/process3"/>
    <dgm:cxn modelId="{AA530FBA-DCE0-443A-92E7-7C61078FC238}" type="presParOf" srcId="{DBF4D470-D2EB-450C-8C34-BEB8857ABD96}" destId="{646E0C33-D430-40A7-8FB3-7B293359BE11}" srcOrd="1" destOrd="0" presId="urn:microsoft.com/office/officeart/2005/8/layout/process3"/>
    <dgm:cxn modelId="{43F3AA99-BBBE-41E5-A437-CD99F966D1D3}" type="presParOf" srcId="{DBF4D470-D2EB-450C-8C34-BEB8857ABD96}" destId="{1C37143D-01F8-4247-9CB7-D8AC6D25D0D8}" srcOrd="2" destOrd="0" presId="urn:microsoft.com/office/officeart/2005/8/layout/process3"/>
    <dgm:cxn modelId="{FFD344E4-475F-44B4-B7B3-ACDE6B232B7E}" type="presParOf" srcId="{5E5ACB86-612E-4AC7-B825-2A90AF9DEF8B}" destId="{2326BF67-F2C6-49FB-AF03-4B883949BA37}" srcOrd="3" destOrd="0" presId="urn:microsoft.com/office/officeart/2005/8/layout/process3"/>
    <dgm:cxn modelId="{63E8610F-A41D-4123-9889-5BDCAD535E5A}" type="presParOf" srcId="{2326BF67-F2C6-49FB-AF03-4B883949BA37}" destId="{C20F5226-E46B-481B-9C7F-A0149091873D}" srcOrd="0" destOrd="0" presId="urn:microsoft.com/office/officeart/2005/8/layout/process3"/>
    <dgm:cxn modelId="{156F97CF-62FC-46B5-910D-A0468ED8CFB4}" type="presParOf" srcId="{5E5ACB86-612E-4AC7-B825-2A90AF9DEF8B}" destId="{9429D886-5218-4364-B0DF-8B99399533DF}" srcOrd="4" destOrd="0" presId="urn:microsoft.com/office/officeart/2005/8/layout/process3"/>
    <dgm:cxn modelId="{E9C0E17C-17BB-4A37-969F-36C7A642105D}" type="presParOf" srcId="{9429D886-5218-4364-B0DF-8B99399533DF}" destId="{05042D90-3C54-4FF3-8461-D25918CA207D}" srcOrd="0" destOrd="0" presId="urn:microsoft.com/office/officeart/2005/8/layout/process3"/>
    <dgm:cxn modelId="{D3319EA2-02FC-4CD5-B218-FCAA3A7E43A2}" type="presParOf" srcId="{9429D886-5218-4364-B0DF-8B99399533DF}" destId="{62F62115-29E6-41BF-8E55-88F55642DE28}" srcOrd="1" destOrd="0" presId="urn:microsoft.com/office/officeart/2005/8/layout/process3"/>
    <dgm:cxn modelId="{35D08BA6-FB93-4AB2-BEE4-075CEE082604}" type="presParOf" srcId="{9429D886-5218-4364-B0DF-8B99399533DF}" destId="{C268D90F-014E-424D-B986-DE691E584D40}" srcOrd="2" destOrd="0" presId="urn:microsoft.com/office/officeart/2005/8/layout/process3"/>
    <dgm:cxn modelId="{01E9AB89-AE57-475D-854C-AA4A1DD635DB}" type="presParOf" srcId="{5E5ACB86-612E-4AC7-B825-2A90AF9DEF8B}" destId="{90DF3305-5564-4595-963B-AABDBB92A76B}" srcOrd="5" destOrd="0" presId="urn:microsoft.com/office/officeart/2005/8/layout/process3"/>
    <dgm:cxn modelId="{156397B4-F9F4-4A2A-99DA-478D8D4F5E0C}" type="presParOf" srcId="{90DF3305-5564-4595-963B-AABDBB92A76B}" destId="{33BB6648-0227-4415-8AB5-4A01715AA36B}" srcOrd="0" destOrd="0" presId="urn:microsoft.com/office/officeart/2005/8/layout/process3"/>
    <dgm:cxn modelId="{EBA0A6F8-B16F-4387-9233-CE933DE98D7A}" type="presParOf" srcId="{5E5ACB86-612E-4AC7-B825-2A90AF9DEF8B}" destId="{9393347F-187F-40AE-996E-5D4FBFE79A44}" srcOrd="6" destOrd="0" presId="urn:microsoft.com/office/officeart/2005/8/layout/process3"/>
    <dgm:cxn modelId="{0E6C00D2-B4D2-4E53-8ADB-802B9D4422A9}" type="presParOf" srcId="{9393347F-187F-40AE-996E-5D4FBFE79A44}" destId="{CBE5864B-824B-475E-A275-96AFB5A5816E}" srcOrd="0" destOrd="0" presId="urn:microsoft.com/office/officeart/2005/8/layout/process3"/>
    <dgm:cxn modelId="{4EB69956-643E-4BAF-A8CB-BE59023CE747}" type="presParOf" srcId="{9393347F-187F-40AE-996E-5D4FBFE79A44}" destId="{8DD27E4E-E52F-4D44-BC44-FF6C13FF4693}" srcOrd="1" destOrd="0" presId="urn:microsoft.com/office/officeart/2005/8/layout/process3"/>
    <dgm:cxn modelId="{D646A24B-AD9C-4297-9F3E-872557E155BC}" type="presParOf" srcId="{9393347F-187F-40AE-996E-5D4FBFE79A44}" destId="{1F7BCA00-05CD-43E3-AB75-83FEC923F8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9B8F4-59C0-4766-A1B5-D286035C363A}">
      <dsp:nvSpPr>
        <dsp:cNvPr id="0" name=""/>
        <dsp:cNvSpPr/>
      </dsp:nvSpPr>
      <dsp:spPr>
        <a:xfrm>
          <a:off x="1391" y="1874242"/>
          <a:ext cx="1748612" cy="103107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Kaynak ve Kabiliyetlerin Analizi</a:t>
          </a:r>
          <a:endParaRPr lang="en-GB" sz="1300" kern="1200" dirty="0"/>
        </a:p>
      </dsp:txBody>
      <dsp:txXfrm>
        <a:off x="1391" y="1874242"/>
        <a:ext cx="1748612" cy="687382"/>
      </dsp:txXfrm>
    </dsp:sp>
    <dsp:sp modelId="{3440E9D8-C9E1-4AE9-BE88-19299E403871}">
      <dsp:nvSpPr>
        <dsp:cNvPr id="0" name=""/>
        <dsp:cNvSpPr/>
      </dsp:nvSpPr>
      <dsp:spPr>
        <a:xfrm>
          <a:off x="359541" y="2561624"/>
          <a:ext cx="1748612" cy="98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Kaynaklar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Kabiliyetler</a:t>
          </a:r>
          <a:endParaRPr lang="en-GB" sz="1300" kern="1200" dirty="0"/>
        </a:p>
      </dsp:txBody>
      <dsp:txXfrm>
        <a:off x="388326" y="2590409"/>
        <a:ext cx="1691042" cy="925230"/>
      </dsp:txXfrm>
    </dsp:sp>
    <dsp:sp modelId="{525C03E5-46E8-41EA-818B-96F16FA1C579}">
      <dsp:nvSpPr>
        <dsp:cNvPr id="0" name=""/>
        <dsp:cNvSpPr/>
      </dsp:nvSpPr>
      <dsp:spPr>
        <a:xfrm>
          <a:off x="2015087" y="2000256"/>
          <a:ext cx="561976" cy="43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2015087" y="2087327"/>
        <a:ext cx="431370" cy="261211"/>
      </dsp:txXfrm>
    </dsp:sp>
    <dsp:sp modelId="{646E0C33-D430-40A7-8FB3-7B293359BE11}">
      <dsp:nvSpPr>
        <dsp:cNvPr id="0" name=""/>
        <dsp:cNvSpPr/>
      </dsp:nvSpPr>
      <dsp:spPr>
        <a:xfrm>
          <a:off x="2810337" y="1874242"/>
          <a:ext cx="1748612" cy="103107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Kaynak ve Kabiliyetlerin Değerlendirilmesi</a:t>
          </a:r>
          <a:endParaRPr lang="en-GB" sz="1300" kern="1200" dirty="0"/>
        </a:p>
      </dsp:txBody>
      <dsp:txXfrm>
        <a:off x="2810337" y="1874242"/>
        <a:ext cx="1748612" cy="687382"/>
      </dsp:txXfrm>
    </dsp:sp>
    <dsp:sp modelId="{1C37143D-01F8-4247-9CB7-D8AC6D25D0D8}">
      <dsp:nvSpPr>
        <dsp:cNvPr id="0" name=""/>
        <dsp:cNvSpPr/>
      </dsp:nvSpPr>
      <dsp:spPr>
        <a:xfrm>
          <a:off x="3168486" y="2561624"/>
          <a:ext cx="1748612" cy="98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Sürdürülebilirlik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Sahiplik ve Kontrol</a:t>
          </a:r>
          <a:endParaRPr lang="en-GB" sz="1300" kern="1200" dirty="0"/>
        </a:p>
      </dsp:txBody>
      <dsp:txXfrm>
        <a:off x="3197271" y="2590409"/>
        <a:ext cx="1691042" cy="925230"/>
      </dsp:txXfrm>
    </dsp:sp>
    <dsp:sp modelId="{2326BF67-F2C6-49FB-AF03-4B883949BA37}">
      <dsp:nvSpPr>
        <dsp:cNvPr id="0" name=""/>
        <dsp:cNvSpPr/>
      </dsp:nvSpPr>
      <dsp:spPr>
        <a:xfrm>
          <a:off x="4824032" y="2000256"/>
          <a:ext cx="561976" cy="43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824032" y="2087327"/>
        <a:ext cx="431370" cy="261211"/>
      </dsp:txXfrm>
    </dsp:sp>
    <dsp:sp modelId="{62F62115-29E6-41BF-8E55-88F55642DE28}">
      <dsp:nvSpPr>
        <dsp:cNvPr id="0" name=""/>
        <dsp:cNvSpPr/>
      </dsp:nvSpPr>
      <dsp:spPr>
        <a:xfrm>
          <a:off x="5619282" y="1874242"/>
          <a:ext cx="1748612" cy="103107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Stratejinin Belirlenmesi</a:t>
          </a:r>
          <a:endParaRPr lang="en-GB" sz="1300" kern="1200" dirty="0"/>
        </a:p>
      </dsp:txBody>
      <dsp:txXfrm>
        <a:off x="5619282" y="1874242"/>
        <a:ext cx="1748612" cy="687382"/>
      </dsp:txXfrm>
    </dsp:sp>
    <dsp:sp modelId="{C268D90F-014E-424D-B986-DE691E584D40}">
      <dsp:nvSpPr>
        <dsp:cNvPr id="0" name=""/>
        <dsp:cNvSpPr/>
      </dsp:nvSpPr>
      <dsp:spPr>
        <a:xfrm>
          <a:off x="5977432" y="2561624"/>
          <a:ext cx="1748612" cy="98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İçsel Yetkinlikler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Dışsal Fırsatlar</a:t>
          </a:r>
          <a:endParaRPr lang="en-GB" sz="1300" kern="1200" dirty="0"/>
        </a:p>
      </dsp:txBody>
      <dsp:txXfrm>
        <a:off x="6006217" y="2590409"/>
        <a:ext cx="1691042" cy="925230"/>
      </dsp:txXfrm>
    </dsp:sp>
    <dsp:sp modelId="{90DF3305-5564-4595-963B-AABDBB92A76B}">
      <dsp:nvSpPr>
        <dsp:cNvPr id="0" name=""/>
        <dsp:cNvSpPr/>
      </dsp:nvSpPr>
      <dsp:spPr>
        <a:xfrm>
          <a:off x="7632978" y="2000256"/>
          <a:ext cx="561976" cy="435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7632978" y="2087327"/>
        <a:ext cx="431370" cy="261211"/>
      </dsp:txXfrm>
    </dsp:sp>
    <dsp:sp modelId="{8DD27E4E-E52F-4D44-BC44-FF6C13FF4693}">
      <dsp:nvSpPr>
        <dsp:cNvPr id="0" name=""/>
        <dsp:cNvSpPr/>
      </dsp:nvSpPr>
      <dsp:spPr>
        <a:xfrm>
          <a:off x="8428228" y="1874242"/>
          <a:ext cx="1748612" cy="103107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Kaynak Boşluğunun Belirlenmesi</a:t>
          </a:r>
          <a:endParaRPr lang="en-GB" sz="1300" kern="1200" dirty="0"/>
        </a:p>
      </dsp:txBody>
      <dsp:txXfrm>
        <a:off x="8428228" y="1874242"/>
        <a:ext cx="1748612" cy="687382"/>
      </dsp:txXfrm>
    </dsp:sp>
    <dsp:sp modelId="{1F7BCA00-05CD-43E3-AB75-83FEC923F869}">
      <dsp:nvSpPr>
        <dsp:cNvPr id="0" name=""/>
        <dsp:cNvSpPr/>
      </dsp:nvSpPr>
      <dsp:spPr>
        <a:xfrm>
          <a:off x="8786378" y="2561624"/>
          <a:ext cx="1748612" cy="98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Kaynak Tabanını Geliştirmek İçin Yatırım Alanlarının Belirlenmesi</a:t>
          </a:r>
          <a:endParaRPr lang="en-GB" sz="1300" kern="1200" dirty="0"/>
        </a:p>
      </dsp:txBody>
      <dsp:txXfrm>
        <a:off x="8815163" y="2590409"/>
        <a:ext cx="1691042" cy="92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B3D1-EE56-FC4C-8BD4-20097EA909E4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81F6-4CDC-774D-BB48-DC31DC83F3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2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04F6478-EFD5-FA4A-973B-3CB233CD1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85A51028-59FF-FB46-AA6D-5F74241E2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x-none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3ABF2DD-9516-8F42-B4FD-92B3B68A5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EECC8-5819-E142-9AD6-4EE728F96904}" type="slidenum">
              <a:rPr lang="en-US" altLang="x-none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3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581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B63C-0B8A-4B4C-A5ED-149DDB86B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0261C-999C-E041-BE6D-7C9097FEA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7377-B040-1F43-B804-EBBD5DE3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6D93-CE69-474C-8DAF-F445B513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2C08D-3C22-2245-A451-4742262D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562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9D69-9BCA-E242-94DA-9717EAB6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F60DB-5B77-574B-984E-C1B76B823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5A835-4A28-854C-9097-A23188FF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9C6A-7A6A-E54E-88B4-F8404838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1ED1-6C58-544E-BA0D-E833AF55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91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8EB6B-B7CE-F543-A1E3-6CE23A76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94808-D92B-724E-BDBA-71257C897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1E67-E74C-BF4F-8D86-16EBED11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6335-98CB-2E48-9E4C-F6B6527A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60BE-2341-B845-AA0D-5F07C521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051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7617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333B-738F-471F-90A2-730649D080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CB289-1070-4667-B5F0-2B5FDACA5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307" y="113725"/>
            <a:ext cx="7073387" cy="690830"/>
          </a:xfrm>
        </p:spPr>
        <p:txBody>
          <a:bodyPr/>
          <a:lstStyle>
            <a:lvl1pPr>
              <a:defRPr sz="4489" b="1" i="0">
                <a:solidFill>
                  <a:srgbClr val="E67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CAE6-40EC-4559-BDEC-C3E607DA9F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5BACF-873E-46B5-9B9F-3437CB94E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307" y="113725"/>
            <a:ext cx="7073387" cy="690830"/>
          </a:xfrm>
        </p:spPr>
        <p:txBody>
          <a:bodyPr/>
          <a:lstStyle>
            <a:lvl1pPr>
              <a:defRPr sz="4489" b="1" i="0">
                <a:solidFill>
                  <a:srgbClr val="E67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46E3-51EC-495B-8300-AA16364648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AF0B-0AC5-479F-BDC5-4CA9D8AF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7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307" y="113725"/>
            <a:ext cx="7073387" cy="690830"/>
          </a:xfrm>
        </p:spPr>
        <p:txBody>
          <a:bodyPr/>
          <a:lstStyle>
            <a:lvl1pPr>
              <a:defRPr sz="4489" b="1" i="0">
                <a:solidFill>
                  <a:srgbClr val="E67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CA92-DFB7-4542-AA77-13F34F763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58647-0976-45D7-B0F4-D46811BB6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4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B7BB-04F6-4754-93E3-E15474F23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655A2-15EB-413E-A9D8-C8DF1885B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7791-A2B5-1446-A9D5-2AE943C9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59D5-208B-9F43-BED5-102D3E5E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3CA90-28EA-B344-AB4E-E1F47642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40B9-D4AB-E647-A708-96234FF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7480-C174-174B-B05E-DC684F9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34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9E30-A726-2748-8689-F166ECD2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274DE-1805-2B4D-A6B6-A761ED5E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246B-6742-1149-9534-C65269E9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7178-ADFB-3E4C-A1EB-DD8CC7EB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B93E-C522-0242-80D2-601165AF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352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0940-8CB5-444E-9EC7-1734D88F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5B78-1BA1-824A-B39E-8A22385FB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6F920-18EF-2246-A871-7D9D050D9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36FD-9F4E-E843-BB2C-A38D0C30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C28DC-F397-CB40-BD35-9239E13E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C23C-0A13-444C-ABDD-35C32857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64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E738-E3B3-8343-A3EA-0C54572B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D356A-A90A-4F46-9870-CBE483F6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A0F0-276A-CD4A-9936-A72AFBF5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20E7C-4E44-4D44-BE05-3F575B24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BA97A-C25B-A549-ABFF-BCC3EA401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43549-55DD-7746-B64E-0F897DB5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F6193-4B07-5540-ABBD-4CC99C83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3FFDA-C532-4046-B9D1-06DD46F7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935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461C-4DC6-5C4C-B000-06DA12D0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C9BCC-BD57-F641-A681-54AE209B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6523F-CD4F-1A43-A4C2-0D7CF2E9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4BBB-175F-1049-9B39-787E7DC1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211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01879-A168-064D-8394-EE29563F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AB4A9-940E-FD49-A404-461017D8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AC1B-0AD9-7044-9921-9BFD0D77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6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8DCC-BDAB-5647-893A-8EC840D6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8DBF-25D7-8C4C-8AB3-84653A52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576EC-293B-BB43-BB90-761B5AC1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4C86-5057-EB4E-A7FD-13C936AD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7DF3-F784-9E48-8E1B-F72EC497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C3C1-F8EE-DB43-84C7-B379004E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007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0EAB-0FD4-1848-95B9-0455FB61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6E548-B363-1948-BAE4-0B2134134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E630-8E5D-D841-926A-809BA4BB3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73F3B-042E-344C-B6BA-42F7D65D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603F7-A2F8-6A41-8797-E809787A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E69C8-B9C8-9B4D-93C9-A3E816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286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90A46-100E-AF46-8069-30F452FF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166F4-3FE9-8A47-9C75-C28B1A11B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42877-E646-894E-B6E6-4FB265A56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7364-6086-AA40-A4DF-4FE21CFE609F}" type="datetimeFigureOut">
              <a:rPr lang="x-none" smtClean="0"/>
              <a:t>12/1/2020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C32B7-6E45-EB48-B855-6A75E78C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C945-61BA-DE40-92F9-CDD5C5368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964F-C273-5545-8B03-7195EE5CC3A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71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4195525" y="768718"/>
            <a:ext cx="4144846" cy="560127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63350" y="10077"/>
            <a:ext cx="12063491" cy="0"/>
          </a:xfrm>
          <a:custGeom>
            <a:avLst/>
            <a:gdLst>
              <a:gd name="T0" fmla="*/ 0 w 10581005"/>
              <a:gd name="T1" fmla="*/ 10580512 w 1058100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81005">
                <a:moveTo>
                  <a:pt x="0" y="0"/>
                </a:moveTo>
                <a:lnTo>
                  <a:pt x="10580512" y="0"/>
                </a:lnTo>
              </a:path>
            </a:pathLst>
          </a:custGeom>
          <a:noFill/>
          <a:ln w="22298">
            <a:solidFill>
              <a:srgbClr val="DF774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32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63350" y="6840725"/>
            <a:ext cx="12063491" cy="0"/>
          </a:xfrm>
          <a:custGeom>
            <a:avLst/>
            <a:gdLst>
              <a:gd name="T0" fmla="*/ 0 w 10581005"/>
              <a:gd name="T1" fmla="*/ 10580512 w 1058100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0581005">
                <a:moveTo>
                  <a:pt x="0" y="0"/>
                </a:moveTo>
                <a:lnTo>
                  <a:pt x="10580512" y="0"/>
                </a:lnTo>
              </a:path>
            </a:pathLst>
          </a:custGeom>
          <a:noFill/>
          <a:ln w="33447">
            <a:solidFill>
              <a:srgbClr val="E870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32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9307" y="113725"/>
            <a:ext cx="7073387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E670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609963" y="1577743"/>
            <a:ext cx="10972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846" y="6378632"/>
            <a:ext cx="39023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63" y="6378632"/>
            <a:ext cx="28036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AAE3D1-AB18-49F2-85D0-F91BCA5A45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385" y="6378632"/>
            <a:ext cx="2803654" cy="2769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A20328-F703-4F44-9103-43588194C48F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1458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82917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24376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65835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458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17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4376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5835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9507CA-21A3-4A44-91E9-A0FAA984C4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9750" y="1773239"/>
            <a:ext cx="8643938" cy="3024187"/>
          </a:xfrm>
        </p:spPr>
        <p:txBody>
          <a:bodyPr>
            <a:noAutofit/>
          </a:bodyPr>
          <a:lstStyle/>
          <a:p>
            <a:r>
              <a:rPr lang="tr-TR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tr-TR" altLang="x-none" sz="4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altLang="x-none" sz="4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Strateji, 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anlama ve Örgütsel Girişimcilik </a:t>
            </a:r>
            <a:r>
              <a:rPr lang="en-US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x-none" sz="4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x-none" sz="4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1295EE15-0E67-364B-BEDA-79CA81C1BF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40014" y="4797426"/>
            <a:ext cx="7813674" cy="1744662"/>
          </a:xfrm>
        </p:spPr>
        <p:txBody>
          <a:bodyPr rtlCol="0">
            <a:noAutofit/>
          </a:bodyPr>
          <a:lstStyle/>
          <a:p>
            <a:pPr algn="r">
              <a:defRPr/>
            </a:pP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 algn="r">
              <a:defRPr/>
            </a:pPr>
            <a:r>
              <a:rPr lang="tr-TR" altLang="x-none" sz="1600" u="sng" dirty="0" smtClean="0">
                <a:ea typeface="ＭＳ Ｐゴシック" panose="020B0600070205080204" pitchFamily="34" charset="-128"/>
              </a:rPr>
              <a:t>Arş. Gör. Memduh Eren Giderler</a:t>
            </a:r>
          </a:p>
          <a:p>
            <a:pPr algn="r">
              <a:defRPr/>
            </a:pPr>
            <a:r>
              <a:rPr lang="tr-TR" altLang="x-none" sz="1600" u="sng" dirty="0" err="1" smtClean="0">
                <a:ea typeface="ＭＳ Ｐゴシック" panose="020B0600070205080204" pitchFamily="34" charset="-128"/>
              </a:rPr>
              <a:t>Öğr</a:t>
            </a:r>
            <a:r>
              <a:rPr lang="tr-TR" altLang="x-none" sz="1600" u="sng" dirty="0" smtClean="0">
                <a:ea typeface="ＭＳ Ｐゴシック" panose="020B0600070205080204" pitchFamily="34" charset="-128"/>
              </a:rPr>
              <a:t>. Gör. Ülkü Neslihan Aktaş</a:t>
            </a: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tr-TR" altLang="x-none" sz="1600" u="sng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tr-TR" altLang="x-none" sz="1400" u="sng" dirty="0" smtClean="0">
                <a:ea typeface="ＭＳ Ｐゴシック" panose="020B0600070205080204" pitchFamily="34" charset="-128"/>
              </a:rPr>
              <a:t>01 </a:t>
            </a:r>
            <a:r>
              <a:rPr lang="tr-TR" altLang="x-none" sz="1400" u="sng" dirty="0">
                <a:ea typeface="ＭＳ Ｐゴシック" panose="020B0600070205080204" pitchFamily="34" charset="-128"/>
              </a:rPr>
              <a:t>Aralık 2020</a:t>
            </a:r>
          </a:p>
        </p:txBody>
      </p:sp>
      <p:sp>
        <p:nvSpPr>
          <p:cNvPr id="14339" name="Slide Number Placeholder 7">
            <a:extLst>
              <a:ext uri="{FF2B5EF4-FFF2-40B4-BE49-F238E27FC236}">
                <a16:creationId xmlns:a16="http://schemas.microsoft.com/office/drawing/2014/main" id="{7400B950-4B78-2945-86A8-2E3997EB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056FE-562B-5B46-8D57-6471751140A7}" type="slidenum">
              <a:rPr lang="en-US" altLang="x-none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x-none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AA4BCA8D-37C4-6742-B9DB-E83D9DE0F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543" y="602869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x-none" sz="20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    </a:t>
            </a:r>
          </a:p>
        </p:txBody>
      </p:sp>
      <p:pic>
        <p:nvPicPr>
          <p:cNvPr id="8" name="Picture 1" descr="ASBU_LOGO_TR.jpg">
            <a:extLst>
              <a:ext uri="{FF2B5EF4-FFF2-40B4-BE49-F238E27FC236}">
                <a16:creationId xmlns:a16="http://schemas.microsoft.com/office/drawing/2014/main" id="{FB32FE14-2C1A-AC45-8030-8015F4AB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7" y="555545"/>
            <a:ext cx="1495838" cy="119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FF44332-DE20-404D-A1C8-DF2712BC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28" y="739738"/>
            <a:ext cx="2232343" cy="8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0942A18-A2F9-4649-9D50-2405AE486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336551"/>
            <a:ext cx="7886700" cy="688975"/>
          </a:xfrm>
        </p:spPr>
        <p:txBody>
          <a:bodyPr/>
          <a:lstStyle/>
          <a:p>
            <a:pPr eaLnBrk="1" hangingPunct="1"/>
            <a:r>
              <a:rPr lang="en-US" altLang="x-none" sz="3200" b="1">
                <a:latin typeface="Arial" panose="020B0604020202020204" pitchFamily="34" charset="0"/>
                <a:cs typeface="Arial" panose="020B0604020202020204" pitchFamily="34" charset="0"/>
              </a:rPr>
              <a:t>Kaynak &amp; Kabiliyetler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F4F6D1DA-8AB0-374A-BE4F-EDC326B74B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5424" y="1341439"/>
            <a:ext cx="8796973" cy="435133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x-none" dirty="0">
                <a:ea typeface="ＭＳ Ｐゴシック" panose="020B0600070205080204" pitchFamily="34" charset="-128"/>
              </a:rPr>
              <a:t>Bilgi</a:t>
            </a:r>
          </a:p>
          <a:p>
            <a:pPr>
              <a:lnSpc>
                <a:spcPct val="200000"/>
              </a:lnSpc>
            </a:pPr>
            <a:r>
              <a:rPr lang="en-US" altLang="x-none" dirty="0" err="1">
                <a:ea typeface="ＭＳ Ｐゴシック" panose="020B0600070205080204" pitchFamily="34" charset="-128"/>
              </a:rPr>
              <a:t>Teknoloji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x-none" dirty="0" err="1">
                <a:ea typeface="ＭＳ Ｐゴシック" panose="020B0600070205080204" pitchFamily="34" charset="-128"/>
              </a:rPr>
              <a:t>Yetenekler</a:t>
            </a:r>
            <a:endParaRPr lang="en-US" altLang="x-none" dirty="0"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x-none" dirty="0" err="1">
                <a:ea typeface="ＭＳ Ｐゴシック" panose="020B0600070205080204" pitchFamily="34" charset="-128"/>
              </a:rPr>
              <a:t>Fiziksel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  <a:r>
              <a:rPr lang="en-US" altLang="x-none" dirty="0" err="1">
                <a:ea typeface="ＭＳ Ｐゴシック" panose="020B0600070205080204" pitchFamily="34" charset="-128"/>
              </a:rPr>
              <a:t>sistem</a:t>
            </a:r>
            <a:r>
              <a:rPr lang="en-US" altLang="x-none" dirty="0">
                <a:ea typeface="ＭＳ Ｐゴシック" panose="020B0600070205080204" pitchFamily="34" charset="-128"/>
              </a:rPr>
              <a:t> / </a:t>
            </a:r>
            <a:r>
              <a:rPr lang="en-US" altLang="x-none" dirty="0" err="1">
                <a:ea typeface="ＭＳ Ｐゴシック" panose="020B0600070205080204" pitchFamily="34" charset="-128"/>
              </a:rPr>
              <a:t>altyapı</a:t>
            </a:r>
            <a:endParaRPr lang="en-US" altLang="x-none" dirty="0"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x-none" dirty="0" err="1">
                <a:ea typeface="ＭＳ Ｐゴシック" panose="020B0600070205080204" pitchFamily="34" charset="-128"/>
              </a:rPr>
              <a:t>Yönetim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  <a:r>
              <a:rPr lang="en-US" altLang="x-none" dirty="0" err="1">
                <a:ea typeface="ＭＳ Ｐゴシック" panose="020B0600070205080204" pitchFamily="34" charset="-128"/>
              </a:rPr>
              <a:t>sistemi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x-none" dirty="0" err="1">
                <a:ea typeface="ＭＳ Ｐゴシック" panose="020B0600070205080204" pitchFamily="34" charset="-128"/>
              </a:rPr>
              <a:t>Örgüt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  <a:r>
              <a:rPr lang="en-US" altLang="x-none" dirty="0" err="1">
                <a:ea typeface="ＭＳ Ｐゴシック" panose="020B0600070205080204" pitchFamily="34" charset="-128"/>
              </a:rPr>
              <a:t>kültürü</a:t>
            </a:r>
            <a:r>
              <a:rPr lang="en-US" altLang="x-none" dirty="0">
                <a:ea typeface="ＭＳ Ｐゴシック" panose="020B0600070205080204" pitchFamily="34" charset="-128"/>
              </a:rPr>
              <a:t> </a:t>
            </a:r>
            <a:endParaRPr lang="tr-TR" altLang="x-none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</a:pPr>
            <a:r>
              <a:rPr lang="tr-TR" altLang="x-none" dirty="0" smtClean="0">
                <a:ea typeface="ＭＳ Ｐゴシック" panose="020B0600070205080204" pitchFamily="34" charset="-128"/>
              </a:rPr>
              <a:t>Örgütsel Girişimcilik</a:t>
            </a:r>
            <a:endParaRPr lang="en-US" altLang="x-none" dirty="0">
              <a:ea typeface="ＭＳ Ｐゴシック" panose="020B0600070205080204" pitchFamily="34" charset="-128"/>
            </a:endParaRPr>
          </a:p>
          <a:p>
            <a:pPr>
              <a:lnSpc>
                <a:spcPct val="200000"/>
              </a:lnSpc>
            </a:pPr>
            <a:endParaRPr lang="en-US" altLang="x-none" dirty="0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E016012-D50B-0D4C-B177-B3DAAF37D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22137BD-0775-7B4B-A237-87D102D172C9}" type="slidenum">
              <a:rPr lang="en-US" altLang="x-none" sz="1200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x-none" sz="12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32" y="3868674"/>
            <a:ext cx="4177284" cy="28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B0AF5A0-579D-754B-A510-D43FE18B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" y="157957"/>
            <a:ext cx="7886700" cy="687388"/>
          </a:xfrm>
        </p:spPr>
        <p:txBody>
          <a:bodyPr/>
          <a:lstStyle/>
          <a:p>
            <a:pPr eaLnBrk="1" hangingPunct="1"/>
            <a:r>
              <a:rPr lang="tr-TR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Kavramsal Çerçeve</a:t>
            </a:r>
            <a:endParaRPr lang="en-US" alt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D714F5D-996B-3B4D-B7DC-DF7D301F9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418" y="1024730"/>
            <a:ext cx="10927080" cy="51030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altLang="x-none" sz="2400" dirty="0" smtClean="0">
                <a:ea typeface="ＭＳ Ｐゴシック" panose="020B0600070205080204" pitchFamily="34" charset="-128"/>
              </a:rPr>
              <a:t>İşletme Politikası</a:t>
            </a:r>
            <a:endParaRPr lang="tr-TR" altLang="x-none" sz="2400" dirty="0"/>
          </a:p>
          <a:p>
            <a:pPr marL="0" indent="0">
              <a:spcBef>
                <a:spcPts val="0"/>
              </a:spcBef>
              <a:buNone/>
            </a:pPr>
            <a:r>
              <a:rPr lang="tr-TR" sz="24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400" dirty="0" smtClean="0"/>
              <a:t>	Kurumun fonksiyonel/</a:t>
            </a:r>
            <a:r>
              <a:rPr lang="tr-TR" sz="2400" dirty="0" err="1" smtClean="0"/>
              <a:t>operasyonel</a:t>
            </a:r>
            <a:r>
              <a:rPr lang="tr-TR" sz="2400" dirty="0" smtClean="0"/>
              <a:t> faaliyetleri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400" dirty="0"/>
              <a:t>	</a:t>
            </a:r>
            <a:r>
              <a:rPr lang="tr-TR" sz="2400" dirty="0" smtClean="0"/>
              <a:t>Kurum içi mekanizmalar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S</a:t>
            </a:r>
            <a:r>
              <a:rPr lang="tr-TR" sz="2400" dirty="0" err="1" smtClean="0"/>
              <a:t>tratejik</a:t>
            </a:r>
            <a:r>
              <a:rPr lang="tr-TR" sz="2400" dirty="0" smtClean="0"/>
              <a:t> Planlama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tr-TR" sz="2400" dirty="0"/>
              <a:t>	</a:t>
            </a:r>
            <a:endParaRPr lang="tr-T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tr-TR" sz="2400" dirty="0"/>
              <a:t>	</a:t>
            </a:r>
            <a:r>
              <a:rPr lang="tr-TR" sz="2400" dirty="0" smtClean="0"/>
              <a:t>Stratejik yönetim süreçlerinin yalnızca bir aşaması</a:t>
            </a:r>
          </a:p>
          <a:p>
            <a:pPr>
              <a:spcBef>
                <a:spcPts val="0"/>
              </a:spcBef>
            </a:pPr>
            <a:endParaRPr lang="tr-TR" sz="2400" dirty="0"/>
          </a:p>
          <a:p>
            <a:pPr>
              <a:spcBef>
                <a:spcPts val="0"/>
              </a:spcBef>
            </a:pPr>
            <a:endParaRPr lang="tr-TR" sz="2400" dirty="0" smtClean="0"/>
          </a:p>
          <a:p>
            <a:pPr>
              <a:spcBef>
                <a:spcPts val="0"/>
              </a:spcBef>
            </a:pPr>
            <a:r>
              <a:rPr lang="tr-TR" sz="2400" dirty="0" smtClean="0"/>
              <a:t>Stratejik Yönetim</a:t>
            </a:r>
            <a:endParaRPr lang="en-US" sz="2400" dirty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tr-TR" dirty="0" smtClean="0"/>
              <a:t>	Hem dış hem de iç çevreye odaklanır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tr-TR" dirty="0" smtClean="0"/>
              <a:t>	Kurumu rekabet avantajına ulaştıracak tüm faaliyetlerin kombinasyonu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tr-TR" dirty="0" smtClean="0"/>
              <a:t>	Döngüsel süreç yönetimi</a:t>
            </a:r>
            <a:endParaRPr lang="en-US" dirty="0"/>
          </a:p>
          <a:p>
            <a:endParaRPr lang="en-US" altLang="x-none" sz="2400" dirty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A2E416F-D120-154B-AD7E-C73844975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02ED228-2CC7-BB45-9A74-9A2A5FC30CB8}" type="slidenum">
              <a:rPr lang="en-US" altLang="x-none" sz="1200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x-none" sz="12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2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Stratejik Yönetim Algoritması</a:t>
            </a:r>
            <a:endParaRPr lang="en-GB" sz="36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463" y="1196201"/>
            <a:ext cx="8271164" cy="55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96E0-429A-7C41-B8AF-7F6D2802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66" y="1520825"/>
            <a:ext cx="10515600" cy="4351338"/>
          </a:xfrm>
        </p:spPr>
        <p:txBody>
          <a:bodyPr/>
          <a:lstStyle/>
          <a:p>
            <a:r>
              <a:rPr lang="x-none" dirty="0"/>
              <a:t>Gelecek odaklı davranmak </a:t>
            </a:r>
          </a:p>
          <a:p>
            <a:pPr marL="0" indent="0">
              <a:buNone/>
            </a:pPr>
            <a:endParaRPr lang="x-none" dirty="0"/>
          </a:p>
          <a:p>
            <a:r>
              <a:rPr lang="x-none" dirty="0"/>
              <a:t>Sistemsel ve bütüncül kurumsal bakış </a:t>
            </a:r>
          </a:p>
          <a:p>
            <a:endParaRPr lang="x-none" dirty="0"/>
          </a:p>
          <a:p>
            <a:r>
              <a:rPr lang="x-none" dirty="0"/>
              <a:t>Kurumsal önceliklerin belirlenmesi </a:t>
            </a:r>
          </a:p>
          <a:p>
            <a:endParaRPr lang="x-none" dirty="0"/>
          </a:p>
          <a:p>
            <a:r>
              <a:rPr lang="x-none" dirty="0"/>
              <a:t>Dışa açık olmak – rekabetçi ve karşılaştırmalı analiz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68D91-0AFA-2640-96C2-257A543EB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" y="157957"/>
            <a:ext cx="7886700" cy="687388"/>
          </a:xfrm>
        </p:spPr>
        <p:txBody>
          <a:bodyPr/>
          <a:lstStyle/>
          <a:p>
            <a:pPr eaLnBrk="1" hangingPunct="1"/>
            <a:r>
              <a:rPr lang="en-US" altLang="x-non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Stratejik</a:t>
            </a:r>
            <a:r>
              <a:rPr lang="en-US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Yönetim</a:t>
            </a:r>
            <a:r>
              <a:rPr lang="en-US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Yaklaşımı</a:t>
            </a:r>
            <a:r>
              <a:rPr lang="en-US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36" y="4193918"/>
            <a:ext cx="2720340" cy="25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4FB36B-76DD-2842-BA8C-DFF9FA63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A1192-5BE8-7149-ADDC-47EFC22CC550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5FA7BE9F-D701-5441-B3A3-83E4524F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68" y="246591"/>
            <a:ext cx="7886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32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Strateji</a:t>
            </a:r>
            <a:r>
              <a:rPr lang="en-US" altLang="x-none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Geliştirme</a:t>
            </a:r>
            <a:r>
              <a:rPr lang="en-US" altLang="x-none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Süreci</a:t>
            </a:r>
            <a:endParaRPr lang="en-US" altLang="x-none" sz="32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703940709"/>
              </p:ext>
            </p:extLst>
          </p:nvPr>
        </p:nvGraphicFramePr>
        <p:xfrm>
          <a:off x="1063613" y="719666"/>
          <a:ext cx="105363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1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0CD219C-6D55-614A-94B4-0D9C6007D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7353" y="225427"/>
            <a:ext cx="7886700" cy="904875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Stratejinin Tasarımı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9082-1D6B-764F-AFB2-6783D2433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341439"/>
            <a:ext cx="8353425" cy="435133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romanLcPeriod"/>
              <a:defRPr/>
            </a:pPr>
            <a:r>
              <a:rPr lang="x-none" sz="2400" dirty="0"/>
              <a:t>Stratejik analiz  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x-none" sz="2400" dirty="0"/>
          </a:p>
          <a:p>
            <a:pPr marL="514350" indent="-514350">
              <a:buFont typeface="+mj-lt"/>
              <a:buAutoNum type="romanLcPeriod"/>
              <a:defRPr/>
            </a:pPr>
            <a:endParaRPr lang="x-none" sz="2400" dirty="0"/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/>
              <a:t>S</a:t>
            </a:r>
            <a:r>
              <a:rPr lang="x-none" sz="2400" dirty="0"/>
              <a:t>tratejik tercih  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x-none" sz="2400" dirty="0"/>
          </a:p>
          <a:p>
            <a:pPr marL="514350" indent="-514350">
              <a:buFont typeface="+mj-lt"/>
              <a:buAutoNum type="romanLcPeriod"/>
              <a:defRPr/>
            </a:pPr>
            <a:endParaRPr lang="x-none" sz="2400" dirty="0"/>
          </a:p>
          <a:p>
            <a:pPr marL="514350" indent="-514350">
              <a:buFont typeface="+mj-lt"/>
              <a:buAutoNum type="romanLcPeriod"/>
              <a:defRPr/>
            </a:pPr>
            <a:r>
              <a:rPr lang="en-US" sz="2400" dirty="0"/>
              <a:t>S</a:t>
            </a:r>
            <a:r>
              <a:rPr lang="x-none" sz="2400" dirty="0"/>
              <a:t>trateji uygulama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x-none" sz="2400" dirty="0"/>
          </a:p>
          <a:p>
            <a:pPr marL="0" indent="0">
              <a:buNone/>
              <a:defRPr/>
            </a:pPr>
            <a:endParaRPr lang="x-none" sz="2400" dirty="0"/>
          </a:p>
          <a:p>
            <a:pPr marL="0" indent="0">
              <a:buNone/>
              <a:defRPr/>
            </a:pPr>
            <a:endParaRPr lang="x-none" sz="2400" dirty="0"/>
          </a:p>
          <a:p>
            <a:pPr marL="0" indent="0" algn="ctr">
              <a:buNone/>
              <a:defRPr/>
            </a:pPr>
            <a:r>
              <a:rPr lang="x-none" sz="2000" i="1" u="sng" dirty="0"/>
              <a:t>Doğrusal ve standart olmayan</a:t>
            </a:r>
            <a:r>
              <a:rPr lang="x-none" sz="2000" i="1" dirty="0"/>
              <a:t>, tam aksine esnek bir strateji geliştirilmesi ve yönetimi….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24AF-7C30-6F44-9439-BA788C4B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6CE75-8A00-514C-826A-E5C71FFC3FC5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61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4C46645A-2FA5-4647-8416-4404D0D9A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124" y="509143"/>
            <a:ext cx="7886700" cy="615950"/>
          </a:xfrm>
        </p:spPr>
        <p:txBody>
          <a:bodyPr>
            <a:noAutofit/>
          </a:bodyPr>
          <a:lstStyle/>
          <a:p>
            <a:pPr eaLnBrk="1" hangingPunct="1"/>
            <a:r>
              <a:rPr lang="x-none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Stratejik Analiz  : Ne yapabiliriz?</a:t>
            </a:r>
            <a:br>
              <a:rPr lang="x-none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alt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92447C4A-AFA6-FD40-A6BC-EEC712879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3584" y="1152525"/>
            <a:ext cx="10549128" cy="38126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x-none" altLang="x-none" sz="2400" dirty="0"/>
              <a:t>Stratejik </a:t>
            </a:r>
            <a:r>
              <a:rPr lang="x-none" altLang="x-none" sz="2400" dirty="0" smtClean="0"/>
              <a:t>alanın tespit</a:t>
            </a:r>
            <a:r>
              <a:rPr lang="tr-TR" altLang="x-none" sz="2400" dirty="0" smtClean="0"/>
              <a:t> edilmesi,</a:t>
            </a:r>
            <a:endParaRPr lang="x-none" altLang="x-none" sz="2400" dirty="0"/>
          </a:p>
          <a:p>
            <a:pPr>
              <a:lnSpc>
                <a:spcPct val="150000"/>
              </a:lnSpc>
            </a:pPr>
            <a:r>
              <a:rPr lang="x-none" altLang="x-none" sz="2400" dirty="0"/>
              <a:t>Çevresel şartların değerlendirilerek fırsat ve tehditlerin </a:t>
            </a:r>
            <a:r>
              <a:rPr lang="x-none" altLang="x-none" sz="2400" dirty="0" smtClean="0"/>
              <a:t>tanımlanması</a:t>
            </a:r>
            <a:r>
              <a:rPr lang="tr-TR" altLang="x-none" sz="2400" dirty="0" smtClean="0"/>
              <a:t>,</a:t>
            </a:r>
            <a:endParaRPr lang="x-none" altLang="x-none" sz="2400" dirty="0"/>
          </a:p>
          <a:p>
            <a:pPr>
              <a:lnSpc>
                <a:spcPct val="150000"/>
              </a:lnSpc>
            </a:pPr>
            <a:r>
              <a:rPr lang="x-none" altLang="x-none" sz="2400" dirty="0"/>
              <a:t>Potansiyel </a:t>
            </a:r>
            <a:r>
              <a:rPr lang="x-none" altLang="x-none" sz="2400" dirty="0" smtClean="0"/>
              <a:t>teknoloj</a:t>
            </a:r>
            <a:r>
              <a:rPr lang="tr-TR" altLang="x-none" sz="2400" dirty="0" smtClean="0"/>
              <a:t>i</a:t>
            </a:r>
            <a:r>
              <a:rPr lang="x-none" altLang="x-none" sz="2400" dirty="0" smtClean="0"/>
              <a:t>ye </a:t>
            </a:r>
            <a:r>
              <a:rPr lang="x-none" altLang="x-none" sz="2400" dirty="0"/>
              <a:t>yönelik bilgi, kaynak ve kabiliyetlerin belirlenerek </a:t>
            </a:r>
            <a:r>
              <a:rPr lang="x-none" altLang="x-none" sz="2400" dirty="0" smtClean="0"/>
              <a:t>güç</a:t>
            </a:r>
            <a:r>
              <a:rPr lang="tr-TR" altLang="x-none" sz="2400" dirty="0" err="1" smtClean="0"/>
              <a:t>lü</a:t>
            </a:r>
            <a:r>
              <a:rPr lang="x-none" altLang="x-none" sz="2400" dirty="0" smtClean="0"/>
              <a:t> </a:t>
            </a:r>
            <a:r>
              <a:rPr lang="x-none" altLang="x-none" sz="2400" dirty="0"/>
              <a:t>ve </a:t>
            </a:r>
            <a:r>
              <a:rPr lang="x-none" altLang="x-none" sz="2400" dirty="0" smtClean="0"/>
              <a:t>zayıf</a:t>
            </a:r>
            <a:r>
              <a:rPr lang="tr-TR" altLang="x-none" sz="2400" dirty="0" smtClean="0"/>
              <a:t> yönlerin</a:t>
            </a:r>
            <a:r>
              <a:rPr lang="x-none" altLang="x-none" sz="2400" dirty="0" smtClean="0"/>
              <a:t> tespit</a:t>
            </a:r>
            <a:r>
              <a:rPr lang="tr-TR" altLang="x-none" sz="2400" dirty="0" smtClean="0"/>
              <a:t> edilmesi,</a:t>
            </a:r>
            <a:endParaRPr lang="tr-TR" altLang="x-none" sz="2400" dirty="0"/>
          </a:p>
          <a:p>
            <a:pPr>
              <a:lnSpc>
                <a:spcPct val="150000"/>
              </a:lnSpc>
            </a:pPr>
            <a:r>
              <a:rPr lang="tr-TR" altLang="x-none" sz="2400" dirty="0"/>
              <a:t>STK</a:t>
            </a:r>
            <a:r>
              <a:rPr lang="x-none" altLang="x-none" sz="2400" dirty="0"/>
              <a:t> alanındaki sorun ve beklentiler; toplumsal </a:t>
            </a:r>
            <a:r>
              <a:rPr lang="x-none" altLang="x-none" sz="2400" dirty="0" smtClean="0"/>
              <a:t>alandaki boşluklar</a:t>
            </a:r>
            <a:r>
              <a:rPr lang="tr-TR" altLang="x-none" sz="2400" dirty="0" err="1" smtClean="0"/>
              <a:t>ın</a:t>
            </a:r>
            <a:r>
              <a:rPr lang="tr-TR" altLang="x-none" sz="2400" dirty="0" smtClean="0"/>
              <a:t> belirlenmesi. </a:t>
            </a:r>
            <a:endParaRPr lang="x-none" altLang="x-none" sz="2400" dirty="0"/>
          </a:p>
          <a:p>
            <a:pPr>
              <a:lnSpc>
                <a:spcPct val="150000"/>
              </a:lnSpc>
            </a:pPr>
            <a:endParaRPr lang="x-none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272D2-40E9-C34E-B332-A9B36860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26DF5-9D6F-EC49-BF93-EB5EDF5105FF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562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DC8EE-BA7A-ED47-B7E3-F1024FBA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A6AF9-D152-E14F-A5F4-EDDE0CF8783C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  <p:pic>
        <p:nvPicPr>
          <p:cNvPr id="43010" name="Picture 5">
            <a:extLst>
              <a:ext uri="{FF2B5EF4-FFF2-40B4-BE49-F238E27FC236}">
                <a16:creationId xmlns:a16="http://schemas.microsoft.com/office/drawing/2014/main" id="{8014F3A2-DBD5-3343-A435-C1A11FB4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56" y="168783"/>
            <a:ext cx="87122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07DC0CFA-8330-0A45-AAD2-7937453D0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5961063"/>
            <a:ext cx="7886700" cy="760412"/>
          </a:xfrm>
        </p:spPr>
        <p:txBody>
          <a:bodyPr/>
          <a:lstStyle/>
          <a:p>
            <a:pPr algn="ctr"/>
            <a:r>
              <a:rPr lang="x-none" altLang="x-none" sz="2000"/>
              <a:t>4P: İnovasyon Boyutları </a:t>
            </a:r>
            <a:r>
              <a:rPr lang="x-none" altLang="x-none" sz="1400"/>
              <a:t>(</a:t>
            </a:r>
            <a:r>
              <a:rPr lang="en-US" altLang="x-none" sz="1400" i="1"/>
              <a:t>Francis&amp;Bessant, 2006) </a:t>
            </a:r>
            <a:br>
              <a:rPr lang="en-US" altLang="x-none" sz="1400" i="1"/>
            </a:br>
            <a:endParaRPr lang="x-none" altLang="x-none" sz="1400"/>
          </a:p>
        </p:txBody>
      </p:sp>
    </p:spTree>
    <p:extLst>
      <p:ext uri="{BB962C8B-B14F-4D97-AF65-F5344CB8AC3E}">
        <p14:creationId xmlns:p14="http://schemas.microsoft.com/office/powerpoint/2010/main" val="672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4085759-B4BE-A642-85E8-5128DA119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838" y="423862"/>
            <a:ext cx="7886700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x-none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Stratejik Tercih : Neyi, Niçin Yapacağız?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D907798C-1E24-8D4B-BF82-62928B6AB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0224" y="1203960"/>
            <a:ext cx="9807575" cy="54587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x-none" altLang="x-none" dirty="0"/>
              <a:t>Risk ve kazancın </a:t>
            </a:r>
            <a:r>
              <a:rPr lang="x-none" altLang="x-none" dirty="0" smtClean="0"/>
              <a:t>karşılaştırılması</a:t>
            </a:r>
            <a:r>
              <a:rPr lang="tr-TR" altLang="x-none" dirty="0" smtClean="0"/>
              <a:t>,</a:t>
            </a:r>
            <a:endParaRPr lang="x-none" altLang="x-none" dirty="0"/>
          </a:p>
          <a:p>
            <a:pPr>
              <a:lnSpc>
                <a:spcPct val="200000"/>
              </a:lnSpc>
            </a:pPr>
            <a:r>
              <a:rPr lang="x-none" altLang="x-none" dirty="0"/>
              <a:t>Seçimin avantaj ve dezavantajlarının </a:t>
            </a:r>
            <a:r>
              <a:rPr lang="x-none" altLang="x-none" dirty="0" smtClean="0"/>
              <a:t>değerlendirilmesi</a:t>
            </a:r>
            <a:r>
              <a:rPr lang="tr-TR" altLang="x-none" dirty="0" smtClean="0"/>
              <a:t>,</a:t>
            </a:r>
            <a:endParaRPr lang="x-none" altLang="x-none" dirty="0"/>
          </a:p>
          <a:p>
            <a:pPr>
              <a:lnSpc>
                <a:spcPct val="200000"/>
              </a:lnSpc>
            </a:pPr>
            <a:r>
              <a:rPr lang="en-US" altLang="x-none" dirty="0"/>
              <a:t>S</a:t>
            </a:r>
            <a:r>
              <a:rPr lang="x-none" altLang="x-none" dirty="0"/>
              <a:t>tratejik yetkinlik ve kabiliyetler : kaynak bağımlılık teorisi &amp; </a:t>
            </a:r>
            <a:r>
              <a:rPr lang="tr-TR" altLang="x-none" dirty="0" smtClean="0"/>
              <a:t>«</a:t>
            </a:r>
            <a:r>
              <a:rPr lang="x-none" altLang="x-none" dirty="0" smtClean="0"/>
              <a:t>core competencies</a:t>
            </a:r>
            <a:r>
              <a:rPr lang="tr-TR" altLang="x-none" dirty="0" smtClean="0"/>
              <a:t>»,</a:t>
            </a:r>
            <a:endParaRPr lang="x-none" altLang="x-none" dirty="0"/>
          </a:p>
          <a:p>
            <a:pPr>
              <a:lnSpc>
                <a:spcPct val="200000"/>
              </a:lnSpc>
            </a:pPr>
            <a:r>
              <a:rPr lang="x-none" altLang="x-none" dirty="0"/>
              <a:t>Stratejik </a:t>
            </a:r>
            <a:r>
              <a:rPr lang="x-none" altLang="x-none" dirty="0" smtClean="0"/>
              <a:t>konumlandırma</a:t>
            </a:r>
            <a:r>
              <a:rPr lang="tr-TR" altLang="x-none" dirty="0"/>
              <a:t>.</a:t>
            </a:r>
            <a:endParaRPr lang="x-none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298F-57A2-8E46-9DC9-235E83BB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F1B4C-412D-FF4D-8918-91CE828A69D1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650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E428A2-E4D3-EB4F-ACFF-24EBD2A90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6878" y="407163"/>
            <a:ext cx="7886700" cy="614362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Stratejik Uygulama : </a:t>
            </a:r>
            <a:r>
              <a:rPr lang="tr-T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ayata </a:t>
            </a:r>
            <a:r>
              <a:rPr lang="tr-T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x-none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eçirme </a:t>
            </a:r>
            <a:r>
              <a:rPr lang="tr-T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lanı</a:t>
            </a:r>
            <a:endParaRPr lang="x-none" alt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2B8AFAAE-3B18-254A-9B1C-FFCC11D9A8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6424" y="1066800"/>
            <a:ext cx="9868535" cy="55959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tr-TR" altLang="x-none" dirty="0" smtClean="0"/>
              <a:t>«</a:t>
            </a:r>
            <a:r>
              <a:rPr lang="tr-TR" altLang="x-none" dirty="0" err="1" smtClean="0"/>
              <a:t>Innovation</a:t>
            </a:r>
            <a:r>
              <a:rPr lang="tr-TR" altLang="x-none" dirty="0" smtClean="0"/>
              <a:t> </a:t>
            </a:r>
            <a:r>
              <a:rPr lang="tr-TR" altLang="x-none" dirty="0"/>
              <a:t>in </a:t>
            </a:r>
            <a:r>
              <a:rPr lang="tr-TR" altLang="x-none" dirty="0" err="1" smtClean="0"/>
              <a:t>action</a:t>
            </a:r>
            <a:r>
              <a:rPr lang="tr-TR" altLang="x-none" dirty="0" smtClean="0"/>
              <a:t>»</a:t>
            </a:r>
            <a:endParaRPr lang="x-none" altLang="x-none" dirty="0"/>
          </a:p>
          <a:p>
            <a:pPr>
              <a:lnSpc>
                <a:spcPct val="200000"/>
              </a:lnSpc>
            </a:pPr>
            <a:r>
              <a:rPr lang="tr-TR" altLang="x-none" dirty="0"/>
              <a:t>İhtiyaç duyulan kaynak ve ilişkilerin </a:t>
            </a:r>
            <a:r>
              <a:rPr lang="tr-TR" altLang="x-none" dirty="0" smtClean="0"/>
              <a:t>tespiti,</a:t>
            </a:r>
            <a:endParaRPr lang="tr-TR" altLang="x-none" dirty="0"/>
          </a:p>
          <a:p>
            <a:pPr>
              <a:lnSpc>
                <a:spcPct val="200000"/>
              </a:lnSpc>
            </a:pPr>
            <a:r>
              <a:rPr lang="tr-TR" altLang="x-none" dirty="0" smtClean="0"/>
              <a:t>İş birliği </a:t>
            </a:r>
            <a:r>
              <a:rPr lang="tr-TR" altLang="x-none" dirty="0"/>
              <a:t>modelinin </a:t>
            </a:r>
            <a:r>
              <a:rPr lang="tr-TR" altLang="x-none" dirty="0" smtClean="0"/>
              <a:t>belirlenmesi, </a:t>
            </a:r>
            <a:endParaRPr lang="tr-TR" altLang="x-none" dirty="0"/>
          </a:p>
          <a:p>
            <a:pPr>
              <a:lnSpc>
                <a:spcPct val="200000"/>
              </a:lnSpc>
            </a:pPr>
            <a:r>
              <a:rPr lang="tr-TR" altLang="x-none" dirty="0"/>
              <a:t>Proje planı ve araçların </a:t>
            </a:r>
            <a:r>
              <a:rPr lang="tr-TR" altLang="x-none" dirty="0" smtClean="0"/>
              <a:t>yönetimi, </a:t>
            </a:r>
            <a:endParaRPr lang="tr-TR" altLang="x-none" dirty="0"/>
          </a:p>
          <a:p>
            <a:pPr>
              <a:lnSpc>
                <a:spcPct val="200000"/>
              </a:lnSpc>
            </a:pPr>
            <a:r>
              <a:rPr lang="tr-TR" altLang="x-none" dirty="0"/>
              <a:t>Uygulama – kontrol – </a:t>
            </a:r>
            <a:r>
              <a:rPr lang="tr-TR" altLang="x-none" dirty="0" smtClean="0"/>
              <a:t>değerlendirme,</a:t>
            </a:r>
            <a:endParaRPr lang="tr-TR" altLang="x-none" dirty="0"/>
          </a:p>
          <a:p>
            <a:pPr>
              <a:lnSpc>
                <a:spcPct val="200000"/>
              </a:lnSpc>
            </a:pPr>
            <a:r>
              <a:rPr lang="tr-TR" altLang="x-none" dirty="0"/>
              <a:t>Etki </a:t>
            </a:r>
            <a:r>
              <a:rPr lang="tr-TR" altLang="x-none" dirty="0" smtClean="0"/>
              <a:t>analizi, </a:t>
            </a:r>
            <a:endParaRPr lang="tr-TR" altLang="x-none" dirty="0"/>
          </a:p>
          <a:p>
            <a:pPr>
              <a:lnSpc>
                <a:spcPct val="200000"/>
              </a:lnSpc>
            </a:pPr>
            <a:r>
              <a:rPr lang="tr-TR" altLang="x-none" dirty="0"/>
              <a:t>Yol bağımlılığı sorunu ve sahanın </a:t>
            </a:r>
            <a:r>
              <a:rPr lang="tr-TR" altLang="x-none" dirty="0" smtClean="0"/>
              <a:t>gerçekleri.</a:t>
            </a:r>
            <a:endParaRPr lang="tr-TR" altLang="x-none" dirty="0"/>
          </a:p>
          <a:p>
            <a:pPr>
              <a:lnSpc>
                <a:spcPct val="200000"/>
              </a:lnSpc>
            </a:pPr>
            <a:endParaRPr lang="tr-TR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D0C0-15E2-874C-9258-631382FF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78CD6-5F79-DB45-8309-E06F2A548E69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16" y="4099927"/>
            <a:ext cx="3949445" cy="26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02AAB9C-90D3-2440-9A1D-4D0F31FF8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066" y="287241"/>
            <a:ext cx="7886700" cy="687388"/>
          </a:xfrm>
        </p:spPr>
        <p:txBody>
          <a:bodyPr>
            <a:normAutofit fontScale="90000"/>
          </a:bodyPr>
          <a:lstStyle/>
          <a:p>
            <a:r>
              <a:rPr lang="tr-TR" altLang="x-none" b="1" dirty="0" smtClean="0">
                <a:latin typeface="+mn-lt"/>
              </a:rPr>
              <a:t>Örgütsel Değişim</a:t>
            </a:r>
            <a:endParaRPr lang="x-none" altLang="x-none" b="1" dirty="0">
              <a:latin typeface="+mn-lt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1A5044A4-34F3-E24B-89AE-C45116781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954" y="1120299"/>
            <a:ext cx="8047037" cy="4619625"/>
          </a:xfrm>
        </p:spPr>
        <p:txBody>
          <a:bodyPr>
            <a:normAutofit fontScale="92500" lnSpcReduction="20000"/>
          </a:bodyPr>
          <a:lstStyle/>
          <a:p>
            <a:r>
              <a:rPr lang="x-none" altLang="x-none" dirty="0"/>
              <a:t>Vizyon,  </a:t>
            </a:r>
            <a:r>
              <a:rPr lang="x-none" altLang="x-none" dirty="0" smtClean="0"/>
              <a:t>değişimdir</a:t>
            </a:r>
            <a:endParaRPr lang="x-none" altLang="x-none" dirty="0"/>
          </a:p>
          <a:p>
            <a:endParaRPr lang="x-none" altLang="x-none" dirty="0"/>
          </a:p>
          <a:p>
            <a:r>
              <a:rPr lang="x-none" altLang="x-none" dirty="0"/>
              <a:t>Değişim ile arzulanan amaç ve hedefler </a:t>
            </a:r>
            <a:r>
              <a:rPr lang="x-none" altLang="x-none" dirty="0" smtClean="0"/>
              <a:t>tanımlanmalı</a:t>
            </a:r>
            <a:endParaRPr lang="x-none" altLang="x-none" dirty="0"/>
          </a:p>
          <a:p>
            <a:endParaRPr lang="x-none" altLang="x-none" dirty="0"/>
          </a:p>
          <a:p>
            <a:r>
              <a:rPr lang="x-none" altLang="x-none" dirty="0"/>
              <a:t>Değişim için yol haritası </a:t>
            </a:r>
            <a:r>
              <a:rPr lang="tr-TR" altLang="x-none" dirty="0" smtClean="0"/>
              <a:t>belirlenmeli</a:t>
            </a:r>
            <a:endParaRPr lang="x-none" altLang="x-none" dirty="0"/>
          </a:p>
          <a:p>
            <a:endParaRPr lang="x-none" altLang="x-none" dirty="0"/>
          </a:p>
          <a:p>
            <a:r>
              <a:rPr lang="x-none" altLang="x-none" dirty="0"/>
              <a:t>Değişim ile gidilecek gelecek </a:t>
            </a:r>
            <a:r>
              <a:rPr lang="x-none" altLang="x-none" dirty="0" smtClean="0"/>
              <a:t>belirsiz</a:t>
            </a:r>
            <a:r>
              <a:rPr lang="tr-TR" altLang="x-none" dirty="0" err="1" smtClean="0"/>
              <a:t>liği</a:t>
            </a:r>
            <a:r>
              <a:rPr lang="x-none" altLang="x-none" dirty="0" smtClean="0"/>
              <a:t> </a:t>
            </a:r>
            <a:endParaRPr lang="x-none" altLang="x-none" dirty="0"/>
          </a:p>
          <a:p>
            <a:endParaRPr lang="x-none" altLang="x-none" dirty="0"/>
          </a:p>
          <a:p>
            <a:r>
              <a:rPr lang="x-none" altLang="x-none" dirty="0"/>
              <a:t>Değişime dair yöntem ve araçlar </a:t>
            </a:r>
            <a:r>
              <a:rPr lang="x-none" altLang="x-none" dirty="0" smtClean="0"/>
              <a:t>belirlenmeli</a:t>
            </a:r>
            <a:endParaRPr lang="x-none" altLang="x-none" dirty="0"/>
          </a:p>
          <a:p>
            <a:endParaRPr lang="x-none" altLang="x-none" dirty="0"/>
          </a:p>
          <a:p>
            <a:r>
              <a:rPr lang="x-none" altLang="x-none" dirty="0"/>
              <a:t>Değişim yönetimi için hangi yapı ve kimler olmalı?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57FE1-28B3-9C46-A129-5EC164B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F3E86-5883-2141-92F0-D5979D9F2A5B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5678425"/>
            <a:ext cx="5026914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7118AE7B-DA3E-514B-A88F-8981951A3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842" y="300830"/>
            <a:ext cx="7886700" cy="760413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Dinamik </a:t>
            </a:r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Kabiliyetler</a:t>
            </a:r>
            <a:endParaRPr lang="x-none" alt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13BE5536-9F8E-A740-B14B-EE9FCCCE0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488" y="1615440"/>
            <a:ext cx="11109960" cy="4561523"/>
          </a:xfrm>
        </p:spPr>
        <p:txBody>
          <a:bodyPr/>
          <a:lstStyle/>
          <a:p>
            <a:r>
              <a:rPr lang="x-none" altLang="x-none" dirty="0"/>
              <a:t>Rekabetçi ve ulusal şartlar (ulusal inovayon sistemi, </a:t>
            </a:r>
            <a:r>
              <a:rPr lang="x-none" altLang="x-none" dirty="0" smtClean="0"/>
              <a:t>iş</a:t>
            </a:r>
            <a:r>
              <a:rPr lang="tr-TR" altLang="x-none" dirty="0" smtClean="0"/>
              <a:t> </a:t>
            </a:r>
            <a:r>
              <a:rPr lang="x-none" altLang="x-none" dirty="0" smtClean="0"/>
              <a:t>birliği</a:t>
            </a:r>
            <a:r>
              <a:rPr lang="x-none" altLang="x-none" dirty="0"/>
              <a:t>, hukuk ve eğitim sistemi gibi)</a:t>
            </a:r>
          </a:p>
          <a:p>
            <a:endParaRPr lang="x-none" altLang="x-none" dirty="0"/>
          </a:p>
          <a:p>
            <a:r>
              <a:rPr lang="x-none" altLang="x-none" dirty="0"/>
              <a:t>Teknolojik şartlar </a:t>
            </a:r>
          </a:p>
          <a:p>
            <a:endParaRPr lang="x-none" altLang="x-none" dirty="0"/>
          </a:p>
          <a:p>
            <a:r>
              <a:rPr lang="en-US" altLang="x-none" dirty="0" err="1"/>
              <a:t>Ö</a:t>
            </a:r>
            <a:r>
              <a:rPr lang="x-none" altLang="x-none" dirty="0"/>
              <a:t>rgütsel ve yönetsel süreçler  </a:t>
            </a:r>
          </a:p>
          <a:p>
            <a:endParaRPr lang="x-none" altLang="x-none" dirty="0"/>
          </a:p>
          <a:p>
            <a:r>
              <a:rPr lang="x-none" altLang="x-none" dirty="0"/>
              <a:t>Temel sorun: sahip olunan kaynak ve </a:t>
            </a:r>
            <a:r>
              <a:rPr lang="x-none" altLang="x-none" dirty="0" smtClean="0"/>
              <a:t>kabiliyetleri, </a:t>
            </a:r>
            <a:r>
              <a:rPr lang="x-none" altLang="x-none" dirty="0"/>
              <a:t>değişen </a:t>
            </a:r>
            <a:r>
              <a:rPr lang="tr-TR" altLang="x-none" dirty="0" smtClean="0"/>
              <a:t>çevre </a:t>
            </a:r>
            <a:r>
              <a:rPr lang="x-none" altLang="x-none" dirty="0" smtClean="0"/>
              <a:t>şartlarına </a:t>
            </a:r>
            <a:r>
              <a:rPr lang="x-none" altLang="x-none" dirty="0"/>
              <a:t>uyumlu hale </a:t>
            </a:r>
            <a:r>
              <a:rPr lang="x-none" altLang="x-none" dirty="0" smtClean="0"/>
              <a:t>getirme </a:t>
            </a:r>
            <a:r>
              <a:rPr lang="x-none" altLang="x-none" dirty="0"/>
              <a:t>ve yeniden tasarlama gerekliliği…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5761C-8A61-0149-8A51-C72099FD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ACA85-9C99-7842-A518-A7332E7FBC59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328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AFB6E72-9E7B-304B-AD70-50D33048F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041" y="303212"/>
            <a:ext cx="8569325" cy="688975"/>
          </a:xfrm>
        </p:spPr>
        <p:txBody>
          <a:bodyPr/>
          <a:lstStyle/>
          <a:p>
            <a:pPr eaLnBrk="1" hangingPunct="1"/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</a:t>
            </a:r>
            <a:r>
              <a:rPr lang="tr-TR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irliği </a:t>
            </a:r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Stratejisi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F709C-410A-9F4B-9BC1-05B488E6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6D4CA-8E18-B14C-9DB3-03D5BBD4E969}" type="slidenum">
              <a:rPr lang="en-US" altLang="x-none"/>
              <a:pPr>
                <a:defRPr/>
              </a:pPr>
              <a:t>21</a:t>
            </a:fld>
            <a:endParaRPr lang="en-US" altLang="x-none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CB777F45-E44C-744F-B4E3-48F3ADF758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041" y="1571751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x-none" altLang="x-none" dirty="0"/>
              <a:t>Örgütlerarası </a:t>
            </a:r>
            <a:r>
              <a:rPr lang="x-none" altLang="x-none" dirty="0" smtClean="0"/>
              <a:t>iş</a:t>
            </a:r>
            <a:r>
              <a:rPr lang="tr-TR" altLang="x-none" dirty="0" smtClean="0"/>
              <a:t> </a:t>
            </a:r>
            <a:r>
              <a:rPr lang="x-none" altLang="x-none" dirty="0" smtClean="0"/>
              <a:t>birliği</a:t>
            </a:r>
            <a:endParaRPr lang="x-none" altLang="x-none" dirty="0"/>
          </a:p>
          <a:p>
            <a:pPr eaLnBrk="1" hangingPunct="1">
              <a:lnSpc>
                <a:spcPct val="200000"/>
              </a:lnSpc>
            </a:pPr>
            <a:r>
              <a:rPr lang="x-none" altLang="x-none" dirty="0"/>
              <a:t>Stratejik </a:t>
            </a:r>
            <a:r>
              <a:rPr lang="x-none" altLang="x-none" dirty="0" smtClean="0"/>
              <a:t>iş</a:t>
            </a:r>
            <a:r>
              <a:rPr lang="tr-TR" altLang="x-none" dirty="0" smtClean="0"/>
              <a:t> </a:t>
            </a:r>
            <a:r>
              <a:rPr lang="x-none" altLang="x-none" dirty="0" smtClean="0"/>
              <a:t>birliği </a:t>
            </a:r>
            <a:endParaRPr lang="x-none" altLang="x-none" dirty="0"/>
          </a:p>
          <a:p>
            <a:pPr eaLnBrk="1" hangingPunct="1">
              <a:lnSpc>
                <a:spcPct val="200000"/>
              </a:lnSpc>
            </a:pPr>
            <a:r>
              <a:rPr lang="x-none" altLang="x-none" dirty="0"/>
              <a:t>Açık inovasyon </a:t>
            </a:r>
          </a:p>
          <a:p>
            <a:pPr eaLnBrk="1" hangingPunct="1">
              <a:lnSpc>
                <a:spcPct val="200000"/>
              </a:lnSpc>
            </a:pPr>
            <a:r>
              <a:rPr lang="x-none" altLang="x-none" dirty="0"/>
              <a:t>Networking</a:t>
            </a:r>
          </a:p>
          <a:p>
            <a:pPr eaLnBrk="1" hangingPunct="1">
              <a:lnSpc>
                <a:spcPct val="200000"/>
              </a:lnSpc>
            </a:pPr>
            <a:r>
              <a:rPr lang="x-none" altLang="x-none" dirty="0"/>
              <a:t>Üniversite – sanayi </a:t>
            </a:r>
            <a:r>
              <a:rPr lang="x-none" altLang="x-none" dirty="0" smtClean="0"/>
              <a:t>iş</a:t>
            </a:r>
            <a:r>
              <a:rPr lang="tr-TR" altLang="x-none" dirty="0" smtClean="0"/>
              <a:t> </a:t>
            </a:r>
            <a:r>
              <a:rPr lang="x-none" altLang="x-none" dirty="0" smtClean="0"/>
              <a:t>birliği </a:t>
            </a:r>
            <a:endParaRPr lang="x-none" altLang="x-none" dirty="0"/>
          </a:p>
          <a:p>
            <a:pPr eaLnBrk="1" hangingPunct="1">
              <a:lnSpc>
                <a:spcPct val="200000"/>
              </a:lnSpc>
            </a:pPr>
            <a:r>
              <a:rPr lang="x-none" altLang="x-none" dirty="0"/>
              <a:t>Bölgesel/Ulusal inovasyon sistemi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28" y="4013327"/>
            <a:ext cx="4838407" cy="27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A548F3D-F338-5643-905F-6A771C074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330" y="382782"/>
            <a:ext cx="7886700" cy="687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x-none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Bilgi Stratejisi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E7D23-0F82-A64A-8F9B-7A028788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330" y="1382079"/>
            <a:ext cx="7886700" cy="4827587"/>
          </a:xfrm>
        </p:spPr>
        <p:txBody>
          <a:bodyPr rtlCol="0">
            <a:normAutofit fontScale="92500"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gelişitirilmesi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 smtClean="0"/>
              <a:t>ulaşılması</a:t>
            </a:r>
            <a:r>
              <a:rPr lang="tr-TR" dirty="0" smtClean="0"/>
              <a:t>,</a:t>
            </a: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 smtClean="0"/>
              <a:t>korunması</a:t>
            </a:r>
            <a:r>
              <a:rPr lang="tr-TR" dirty="0" smtClean="0"/>
              <a:t>,</a:t>
            </a: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/>
              <a:t>çevreden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(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 smtClean="0"/>
              <a:t>…)</a:t>
            </a:r>
            <a:r>
              <a:rPr lang="tr-TR" dirty="0" smtClean="0"/>
              <a:t>,</a:t>
            </a: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 smtClean="0"/>
              <a:t>kullanımı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/>
              <a:t>mekanizmalarının</a:t>
            </a:r>
            <a:r>
              <a:rPr lang="en-US" dirty="0"/>
              <a:t> </a:t>
            </a:r>
            <a:r>
              <a:rPr lang="en-US" dirty="0" err="1" smtClean="0"/>
              <a:t>kurgulanması</a:t>
            </a:r>
            <a:r>
              <a:rPr lang="tr-TR" dirty="0" smtClean="0"/>
              <a:t>. </a:t>
            </a:r>
            <a:endParaRPr lang="en-US" dirty="0"/>
          </a:p>
          <a:p>
            <a:pPr eaLnBrk="1" hangingPunct="1">
              <a:lnSpc>
                <a:spcPct val="200000"/>
              </a:lnSpc>
              <a:defRPr/>
            </a:pP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8CE64-84C1-9B4B-95C4-3B4F0D75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633C2-9246-9D43-A794-100066A37122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92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E47BC7D-DFC7-EF4F-B37B-E64AEB033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6081" y="118237"/>
            <a:ext cx="7886700" cy="831850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Ekosistem Stratejisi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F390-AC29-1E44-A21A-08EFF304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81" y="950087"/>
            <a:ext cx="8264525" cy="54848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x-none" dirty="0"/>
              <a:t>Performans ölçütleri ve hedef pazarın </a:t>
            </a:r>
            <a:r>
              <a:rPr lang="x-none" dirty="0" smtClean="0"/>
              <a:t>tanımı</a:t>
            </a:r>
            <a:r>
              <a:rPr lang="tr-TR" dirty="0" smtClean="0"/>
              <a:t>,</a:t>
            </a:r>
            <a:r>
              <a:rPr lang="x-none" dirty="0" smtClean="0"/>
              <a:t> </a:t>
            </a:r>
            <a:endParaRPr lang="x-none" dirty="0"/>
          </a:p>
          <a:p>
            <a:pPr marL="0" indent="0">
              <a:buNone/>
              <a:defRPr/>
            </a:pPr>
            <a:endParaRPr lang="x-none" dirty="0"/>
          </a:p>
          <a:p>
            <a:pPr>
              <a:defRPr/>
            </a:pPr>
            <a:r>
              <a:rPr lang="x-none" dirty="0"/>
              <a:t>Risk değerlendirme: </a:t>
            </a:r>
          </a:p>
          <a:p>
            <a:pPr lvl="1">
              <a:defRPr/>
            </a:pPr>
            <a:r>
              <a:rPr lang="x-none" dirty="0"/>
              <a:t>İnovasyon sürecindeki tamamlayıcılık yaklaşımının karşılıklı bağımlılık riskleri</a:t>
            </a:r>
          </a:p>
          <a:p>
            <a:pPr lvl="1">
              <a:defRPr/>
            </a:pPr>
            <a:r>
              <a:rPr lang="x-none" dirty="0"/>
              <a:t>Yönetim riskleri</a:t>
            </a:r>
          </a:p>
          <a:p>
            <a:pPr lvl="1">
              <a:defRPr/>
            </a:pPr>
            <a:r>
              <a:rPr lang="x-none" dirty="0"/>
              <a:t>Değer zincirindeki bütünleştirme riskleri</a:t>
            </a:r>
          </a:p>
          <a:p>
            <a:pPr lvl="1">
              <a:defRPr/>
            </a:pPr>
            <a:r>
              <a:rPr lang="x-none" dirty="0"/>
              <a:t>Sektör dışındaki ilgili paydaşların uyum riskleri </a:t>
            </a:r>
          </a:p>
          <a:p>
            <a:pPr>
              <a:defRPr/>
            </a:pPr>
            <a:endParaRPr lang="x-none" dirty="0"/>
          </a:p>
          <a:p>
            <a:pPr>
              <a:defRPr/>
            </a:pPr>
            <a:r>
              <a:rPr lang="x-none" dirty="0"/>
              <a:t>Altyapı destek mekanizmalarının </a:t>
            </a:r>
            <a:r>
              <a:rPr lang="x-none" dirty="0" smtClean="0"/>
              <a:t>koordinasyonu</a:t>
            </a:r>
            <a:r>
              <a:rPr lang="tr-TR" dirty="0" smtClean="0"/>
              <a:t>,</a:t>
            </a:r>
            <a:r>
              <a:rPr lang="x-none" dirty="0" smtClean="0"/>
              <a:t> </a:t>
            </a:r>
            <a:endParaRPr lang="x-none" dirty="0"/>
          </a:p>
          <a:p>
            <a:pPr>
              <a:defRPr/>
            </a:pPr>
            <a:endParaRPr lang="x-none" dirty="0"/>
          </a:p>
          <a:p>
            <a:pPr>
              <a:defRPr/>
            </a:pPr>
            <a:r>
              <a:rPr lang="x-none" dirty="0"/>
              <a:t>Bilginin üretimi ve </a:t>
            </a:r>
            <a:r>
              <a:rPr lang="x-none" dirty="0" smtClean="0"/>
              <a:t>yayımı</a:t>
            </a:r>
            <a:r>
              <a:rPr lang="tr-TR" dirty="0" smtClean="0"/>
              <a:t>,</a:t>
            </a:r>
            <a:r>
              <a:rPr lang="x-none" dirty="0" smtClean="0"/>
              <a:t> </a:t>
            </a:r>
            <a:endParaRPr lang="x-none" dirty="0"/>
          </a:p>
          <a:p>
            <a:pPr>
              <a:defRPr/>
            </a:pPr>
            <a:endParaRPr lang="x-none" dirty="0"/>
          </a:p>
          <a:p>
            <a:pPr>
              <a:defRPr/>
            </a:pPr>
            <a:r>
              <a:rPr lang="x-none" dirty="0"/>
              <a:t>İnsan kaynağı niteliği ve </a:t>
            </a:r>
            <a:r>
              <a:rPr lang="x-none" dirty="0" smtClean="0"/>
              <a:t>tedariği</a:t>
            </a:r>
            <a:r>
              <a:rPr lang="tr-TR" dirty="0" smtClean="0"/>
              <a:t>,</a:t>
            </a:r>
            <a:r>
              <a:rPr lang="x-none" dirty="0" smtClean="0"/>
              <a:t> </a:t>
            </a:r>
            <a:endParaRPr lang="x-none" dirty="0"/>
          </a:p>
          <a:p>
            <a:pPr>
              <a:defRPr/>
            </a:pPr>
            <a:endParaRPr lang="x-none" dirty="0"/>
          </a:p>
          <a:p>
            <a:pPr>
              <a:defRPr/>
            </a:pPr>
            <a:r>
              <a:rPr lang="x-none" dirty="0"/>
              <a:t>Diğer ekosistemlerle </a:t>
            </a:r>
            <a:r>
              <a:rPr lang="x-none" dirty="0" smtClean="0"/>
              <a:t>bağlantılar</a:t>
            </a:r>
            <a:r>
              <a:rPr lang="tr-TR" dirty="0" smtClean="0"/>
              <a:t>.</a:t>
            </a:r>
            <a:r>
              <a:rPr lang="x-none" dirty="0" smtClean="0"/>
              <a:t>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DDFD5-AE81-914B-8F5B-1E24ED5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C581-FA4E-E842-89C6-A46238C1BA37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6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8309" y="113725"/>
            <a:ext cx="8614385" cy="615553"/>
          </a:xfrm>
        </p:spPr>
        <p:txBody>
          <a:bodyPr vert="horz" rtlCol="0"/>
          <a:lstStyle/>
          <a:p>
            <a:pPr marL="6236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spc="-150" dirty="0" smtClean="0">
                <a:solidFill>
                  <a:schemeClr val="bg1">
                    <a:lumMod val="50000"/>
                  </a:schemeClr>
                </a:solidFill>
              </a:rPr>
              <a:t>ÖRGÜTSEL GİRİŞİMCİLİK</a:t>
            </a:r>
            <a:endParaRPr sz="4000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079" y="1173273"/>
            <a:ext cx="3123816" cy="14834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İnovasyon</a:t>
            </a:r>
            <a:endParaRPr lang="tr-TR" sz="2800" b="1" dirty="0" smtClean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 olay</a:t>
            </a:r>
          </a:p>
          <a:p>
            <a:pPr marL="2984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çalışan</a:t>
            </a:r>
          </a:p>
          <a:p>
            <a:pPr marL="2984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doğal girişimci</a:t>
            </a:r>
          </a:p>
          <a:p>
            <a:pPr marL="2984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büyük ve dönüştürücü örgütsel girişimci</a:t>
            </a:r>
            <a:endParaRPr lang="en-US" sz="13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77426" y="3857561"/>
            <a:ext cx="4810826" cy="133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indent="868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Çalışanların 	Süreçlere Dahil 	Edilmesi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3829" y="1229416"/>
            <a:ext cx="3146849" cy="89255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800" b="1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Büyüme</a:t>
            </a:r>
          </a:p>
          <a:p>
            <a:pPr marL="298450" indent="-285750" fontAlgn="base">
              <a:lnSpc>
                <a:spcPts val="1667"/>
              </a:lnSpc>
              <a:spcBef>
                <a:spcPts val="136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ilave kurum performansı</a:t>
            </a:r>
          </a:p>
          <a:p>
            <a:pPr marL="298450" indent="-285750" fontAlgn="base">
              <a:lnSpc>
                <a:spcPts val="1667"/>
              </a:lnSpc>
              <a:spcBef>
                <a:spcPts val="136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Rekabet avantajı</a:t>
            </a:r>
            <a:endParaRPr lang="en-US" sz="13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7264" y="4071065"/>
            <a:ext cx="3138212" cy="152605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2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8613" indent="-285750" fontAlgn="base">
              <a:lnSpc>
                <a:spcPts val="1678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 motivasyonu</a:t>
            </a:r>
          </a:p>
          <a:p>
            <a:pPr marL="328613" indent="-285750" fontAlgn="base">
              <a:lnSpc>
                <a:spcPts val="1678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Çalışanların performansı</a:t>
            </a:r>
          </a:p>
          <a:p>
            <a:pPr marL="328613" indent="-285750" fontAlgn="base">
              <a:lnSpc>
                <a:spcPts val="1678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İçselleştirme etkisi</a:t>
            </a:r>
          </a:p>
          <a:p>
            <a:pPr marL="328613" indent="-285750" fontAlgn="base">
              <a:lnSpc>
                <a:spcPts val="1678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Emeğine yabancılaşmanın önüne geçme etkisi</a:t>
            </a:r>
          </a:p>
          <a:p>
            <a:pPr marL="328613" indent="-285750" fontAlgn="base">
              <a:lnSpc>
                <a:spcPts val="1678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tr-TR" sz="1360" dirty="0" smtClean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 kaynağı üzerinde çarpan etkisi</a:t>
            </a:r>
            <a:endParaRPr lang="en-US" sz="13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E47BC7D-DFC7-EF4F-B37B-E64AEB033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353" y="127381"/>
            <a:ext cx="7886700" cy="8318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Örgütsel / İç Girişimcilik</a:t>
            </a:r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alt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F390-AC29-1E44-A21A-08EFF304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53" y="1136395"/>
            <a:ext cx="8264525" cy="5484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Hizmetleri iyileştirmenin yollarını tespit etmek,</a:t>
            </a:r>
          </a:p>
          <a:p>
            <a:pPr>
              <a:lnSpc>
                <a:spcPct val="150000"/>
              </a:lnSpc>
              <a:defRPr/>
            </a:pPr>
            <a:r>
              <a:rPr lang="tr-TR" dirty="0" smtClean="0"/>
              <a:t>Zaman ve maliyet tasarrufu,</a:t>
            </a:r>
          </a:p>
          <a:p>
            <a:pPr>
              <a:lnSpc>
                <a:spcPct val="150000"/>
              </a:lnSpc>
              <a:defRPr/>
            </a:pPr>
            <a:r>
              <a:rPr lang="tr-TR" dirty="0" smtClean="0"/>
              <a:t>Süreç iyileştirme ve </a:t>
            </a:r>
            <a:r>
              <a:rPr lang="tr-TR" dirty="0" err="1" smtClean="0"/>
              <a:t>inovasyonu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  <a:defRPr/>
            </a:pPr>
            <a:r>
              <a:rPr lang="tr-TR" dirty="0" smtClean="0"/>
              <a:t>Faydalanıcılar ile yeni hizmet kanalları oluşturma,</a:t>
            </a:r>
          </a:p>
          <a:p>
            <a:pPr>
              <a:lnSpc>
                <a:spcPct val="150000"/>
              </a:lnSpc>
              <a:defRPr/>
            </a:pPr>
            <a:r>
              <a:rPr lang="tr-TR" dirty="0" smtClean="0"/>
              <a:t>Kalite ve standartları artırma,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tr-TR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DDFD5-AE81-914B-8F5B-1E24ED5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C581-FA4E-E842-89C6-A46238C1BA37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17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D679-415C-424A-A15B-0F4CB2FB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BA31E-F8F3-C546-B3F7-A8F6F3CD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C2CC5-63C0-9843-ACDD-C689EAE51FCB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15ABDB11-1DF4-1A40-B895-B0040C318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" y="320675"/>
            <a:ext cx="10515600" cy="1325563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 ve Unsurları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83C4-40A8-8448-A2BD-A619390F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tr-T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‘Ne ve </a:t>
            </a:r>
            <a:r>
              <a:rPr lang="tr-TR" altLang="x-non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nasıl’a</a:t>
            </a:r>
            <a:r>
              <a:rPr lang="tr-T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 yönelik</a:t>
            </a:r>
            <a:r>
              <a:rPr lang="tr-T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yol haritasına ilişkin g</a:t>
            </a:r>
            <a:r>
              <a:rPr lang="tr-T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eniş bir perspektiftir</a:t>
            </a:r>
            <a:r>
              <a:rPr lang="tr-TR" altLang="x-non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altLang="x-non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Strateji bilim ve sanattır. </a:t>
            </a:r>
            <a:r>
              <a:rPr lang="tr-TR" altLang="x-non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tr-T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tr-T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Ne ve Nasıl eylemlerinin sahibi olan Örgütün başarı felsefesidir. </a:t>
            </a:r>
          </a:p>
          <a:p>
            <a:pPr marL="0" indent="0">
              <a:buNone/>
              <a:defRPr/>
            </a:pPr>
            <a:endParaRPr lang="tr-T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LcPeriod"/>
              <a:defRPr/>
            </a:pPr>
            <a:r>
              <a:rPr lang="tr-TR" altLang="x-none" sz="2000" dirty="0"/>
              <a:t>Başarının tanımlanması,</a:t>
            </a:r>
          </a:p>
          <a:p>
            <a:pPr marL="571500" indent="-571500">
              <a:buFont typeface="+mj-lt"/>
              <a:buAutoNum type="romanLcPeriod"/>
              <a:defRPr/>
            </a:pPr>
            <a:endParaRPr lang="tr-TR" altLang="x-none" sz="2000" dirty="0"/>
          </a:p>
          <a:p>
            <a:pPr marL="571500" indent="-571500">
              <a:buFont typeface="+mj-lt"/>
              <a:buAutoNum type="romanLcPeriod"/>
              <a:defRPr/>
            </a:pPr>
            <a:r>
              <a:rPr lang="tr-TR" altLang="x-none" sz="2000" dirty="0"/>
              <a:t>Başarıyı gerçekleştirmek için gerekli şartların oluşturulması</a:t>
            </a:r>
          </a:p>
          <a:p>
            <a:pPr marL="514350" indent="-514350">
              <a:buFont typeface="+mj-lt"/>
              <a:buAutoNum type="romanLcPeriod"/>
              <a:defRPr/>
            </a:pPr>
            <a:endParaRPr lang="tr-T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4A11-E2CD-CF44-ABE8-C30472CE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2676-848A-9F42-8833-A9FA5279E28F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78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B813-96EC-774D-97CC-B05AB306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486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 Geliştirme Sorunsalı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81F3-9641-3E41-BB1E-DC8E4FD2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01"/>
            <a:ext cx="10515600" cy="4351338"/>
          </a:xfrm>
        </p:spPr>
        <p:txBody>
          <a:bodyPr/>
          <a:lstStyle/>
          <a:p>
            <a:r>
              <a:rPr lang="x-none" dirty="0"/>
              <a:t>Neredeyiz ?</a:t>
            </a:r>
          </a:p>
          <a:p>
            <a:endParaRPr lang="x-none" dirty="0"/>
          </a:p>
          <a:p>
            <a:r>
              <a:rPr lang="x-none" dirty="0"/>
              <a:t>Nereye gitmemiz gerekiyor (gitmek istiyoruz) ?</a:t>
            </a:r>
          </a:p>
          <a:p>
            <a:endParaRPr lang="x-none" dirty="0"/>
          </a:p>
          <a:p>
            <a:r>
              <a:rPr lang="x-none" dirty="0"/>
              <a:t>Oraya nasıl ulaşırız 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2" y="4716781"/>
            <a:ext cx="8228838" cy="2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CE216330-21CB-7F48-86D5-4B8C09F61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6523"/>
            <a:ext cx="7886700" cy="687388"/>
          </a:xfrm>
        </p:spPr>
        <p:txBody>
          <a:bodyPr/>
          <a:lstStyle/>
          <a:p>
            <a:pPr eaLnBrk="1" hangingPunct="1"/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Strateji</a:t>
            </a:r>
            <a:r>
              <a:rPr lang="tr-TR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Kavramına İlişkin</a:t>
            </a:r>
            <a:r>
              <a:rPr lang="x-none" alt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Bakış Açıları 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D2E83363-A133-894D-8944-8B1015CCB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12521"/>
            <a:ext cx="9201150" cy="56089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x-none" altLang="x-none" dirty="0"/>
              <a:t>Perspektif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Planlama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Konumlandırma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Gelecek Öngörüsü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Temel </a:t>
            </a:r>
            <a:r>
              <a:rPr lang="tr-TR" altLang="x-none" dirty="0" smtClean="0"/>
              <a:t>Y</a:t>
            </a:r>
            <a:r>
              <a:rPr lang="x-none" altLang="x-none" dirty="0" smtClean="0"/>
              <a:t>etkinlik </a:t>
            </a:r>
            <a:r>
              <a:rPr lang="x-none" altLang="x-none" dirty="0"/>
              <a:t>&amp; Farklılaştırma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Senaryo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İlişki ve İşbirliği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İnovasyon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İhtisaslaşma ve Odaklanma </a:t>
            </a:r>
          </a:p>
          <a:p>
            <a:pPr>
              <a:lnSpc>
                <a:spcPct val="150000"/>
              </a:lnSpc>
            </a:pPr>
            <a:endParaRPr lang="x-none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EB000-CDD6-1C46-BE0C-46B96FD5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40601-60F5-F040-9AD5-E248E4AAA6D7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26" y="2228850"/>
            <a:ext cx="364998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794EEA2-25C6-1848-B788-F3617082E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00830"/>
            <a:ext cx="7886700" cy="760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Strateji: </a:t>
            </a:r>
            <a:b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İş Fikrine Dayalı Yanıtlanacak Sorular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0145E43-8C38-0E41-9213-BF07B5099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1478280"/>
            <a:ext cx="9399270" cy="46986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x-none" dirty="0"/>
              <a:t>H</a:t>
            </a:r>
            <a:r>
              <a:rPr lang="x-none" altLang="x-none" dirty="0"/>
              <a:t>edef kitlemiz kimdir?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Neyi ve kimlerle nasıl geliştirip üreteceğiz?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Müşterilerimiz bu ürünü niye satın alsın?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Pazara nasıl sunacağız? 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Paydaş ve hedef kitlemiz nasıl değer yaratacağız?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Rakiplerimiz kim ve neyi nasıl yapıyorlar?</a:t>
            </a:r>
          </a:p>
          <a:p>
            <a:pPr>
              <a:lnSpc>
                <a:spcPct val="150000"/>
              </a:lnSpc>
            </a:pPr>
            <a:r>
              <a:rPr lang="x-none" altLang="x-none" dirty="0"/>
              <a:t>Doğru şeyler mi yapıyoruz ?</a:t>
            </a:r>
          </a:p>
          <a:p>
            <a:pPr>
              <a:lnSpc>
                <a:spcPct val="150000"/>
              </a:lnSpc>
            </a:pPr>
            <a:endParaRPr lang="x-none" altLang="x-none" dirty="0"/>
          </a:p>
          <a:p>
            <a:pPr>
              <a:lnSpc>
                <a:spcPct val="150000"/>
              </a:lnSpc>
            </a:pPr>
            <a:endParaRPr lang="x-none" alt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B5FCA-40CD-9240-AB23-E8629A2A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41CB1-4A66-3A4C-82F4-04C4A68DA7B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46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F0F6EA4-B51A-1D46-8286-384DC998D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785" y="408783"/>
            <a:ext cx="7886700" cy="544513"/>
          </a:xfrm>
        </p:spPr>
        <p:txBody>
          <a:bodyPr/>
          <a:lstStyle/>
          <a:p>
            <a:pPr eaLnBrk="1" hangingPunct="1"/>
            <a:r>
              <a:rPr lang="x-none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Stratejik Yaklaşım ve Yönetim  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7FB25512-1D7C-1E44-9CE5-0285A274E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804864"/>
            <a:ext cx="9361488" cy="579278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Geleceğe odaklanmak </a:t>
            </a:r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Başarı temelli düşünme </a:t>
            </a:r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Örgüt yönetiminde sistem yaklaşımı gerekliliği </a:t>
            </a:r>
          </a:p>
          <a:p>
            <a:pPr marL="0" indent="0">
              <a:buNone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Bütüncül yaklaşım</a:t>
            </a:r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Rekabet etkisi</a:t>
            </a:r>
          </a:p>
          <a:p>
            <a:pPr marL="0" indent="0">
              <a:buNone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r>
              <a:rPr lang="x-none" altLang="x-none" sz="2000" dirty="0"/>
              <a:t>Önceliklerin belirlenmesi  </a:t>
            </a:r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  <a:p>
            <a:pPr eaLnBrk="1" hangingPunct="1">
              <a:buFontTx/>
              <a:buChar char="-"/>
              <a:defRPr/>
            </a:pPr>
            <a:endParaRPr lang="x-none" altLang="x-non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E4796-FE74-3C46-B468-F9091418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07848-3CB7-9745-A097-3B132BFFBB3A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90" y="3374136"/>
            <a:ext cx="49606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FEDBB14-20A1-5546-A4D1-95D2A0D6C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130" y="236537"/>
            <a:ext cx="7886700" cy="760413"/>
          </a:xfrm>
        </p:spPr>
        <p:txBody>
          <a:bodyPr/>
          <a:lstStyle/>
          <a:p>
            <a:r>
              <a:rPr lang="en-US" altLang="x-none" sz="32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Stratejik</a:t>
            </a:r>
            <a:r>
              <a:rPr lang="en-US" altLang="x-none" sz="32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Yaklaşımlar</a:t>
            </a:r>
            <a:endParaRPr lang="en-US" altLang="x-none" sz="32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4469-18B3-A347-BD8E-13577092D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6" y="1264920"/>
            <a:ext cx="9150350" cy="47669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 </a:t>
            </a:r>
            <a:r>
              <a:rPr lang="en-US" sz="2400" b="1" dirty="0" err="1"/>
              <a:t>Planlama</a:t>
            </a:r>
            <a:endParaRPr lang="en-US" sz="2400" b="1" dirty="0"/>
          </a:p>
          <a:p>
            <a:pPr>
              <a:buFontTx/>
              <a:buChar char="-"/>
              <a:defRPr/>
            </a:pPr>
            <a:r>
              <a:rPr lang="en-US" sz="2000" dirty="0" smtClean="0"/>
              <a:t>SWOT </a:t>
            </a:r>
            <a:r>
              <a:rPr lang="en-US" sz="2000" dirty="0" err="1" smtClean="0"/>
              <a:t>analiz</a:t>
            </a:r>
            <a:r>
              <a:rPr lang="tr-TR" sz="2000" dirty="0" smtClean="0"/>
              <a:t>i</a:t>
            </a:r>
          </a:p>
          <a:p>
            <a:pPr>
              <a:buFontTx/>
              <a:buChar char="-"/>
              <a:defRPr/>
            </a:pPr>
            <a:r>
              <a:rPr lang="tr-TR" sz="2000" dirty="0" smtClean="0"/>
              <a:t>PESTLE analizi</a:t>
            </a:r>
            <a:endParaRPr lang="en-US" sz="2000" dirty="0"/>
          </a:p>
          <a:p>
            <a:pPr>
              <a:buFontTx/>
              <a:buChar char="-"/>
              <a:defRPr/>
            </a:pPr>
            <a:r>
              <a:rPr lang="en-US" sz="2000" dirty="0" err="1"/>
              <a:t>Harici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dahili</a:t>
            </a:r>
            <a:r>
              <a:rPr lang="en-US" sz="2000" dirty="0"/>
              <a:t> </a:t>
            </a:r>
            <a:r>
              <a:rPr lang="en-US" sz="2000" dirty="0" err="1"/>
              <a:t>faktörler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denge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tr-TR" sz="2000" dirty="0" smtClean="0"/>
          </a:p>
          <a:p>
            <a:pPr>
              <a:buFontTx/>
              <a:buChar char="-"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 </a:t>
            </a:r>
            <a:r>
              <a:rPr lang="en-US" sz="2400" b="1" dirty="0" err="1"/>
              <a:t>Konumlandırma</a:t>
            </a:r>
            <a:r>
              <a:rPr lang="en-US" sz="2400" b="1" dirty="0"/>
              <a:t> (Positioning)  </a:t>
            </a:r>
          </a:p>
          <a:p>
            <a:pPr marL="0" indent="0">
              <a:buNone/>
              <a:defRPr/>
            </a:pPr>
            <a:r>
              <a:rPr lang="en-US" sz="2000" dirty="0"/>
              <a:t>- </a:t>
            </a:r>
            <a:r>
              <a:rPr lang="tr-TR" sz="2000" dirty="0" smtClean="0"/>
              <a:t>  </a:t>
            </a:r>
            <a:r>
              <a:rPr lang="en-US" sz="2000" dirty="0" err="1" smtClean="0"/>
              <a:t>Endüstri</a:t>
            </a:r>
            <a:r>
              <a:rPr lang="en-US" sz="2000" dirty="0" smtClean="0"/>
              <a:t> </a:t>
            </a:r>
            <a:r>
              <a:rPr lang="en-US" sz="2000" dirty="0" err="1"/>
              <a:t>faktörleri</a:t>
            </a:r>
            <a:r>
              <a:rPr lang="en-US" sz="2000" dirty="0"/>
              <a:t> </a:t>
            </a:r>
          </a:p>
          <a:p>
            <a:pPr marL="0" indent="0">
              <a:buNone/>
              <a:defRPr/>
            </a:pPr>
            <a:r>
              <a:rPr lang="en-US" sz="2000" dirty="0"/>
              <a:t>- </a:t>
            </a:r>
            <a:r>
              <a:rPr lang="tr-TR" sz="2000" dirty="0" smtClean="0"/>
              <a:t>  </a:t>
            </a:r>
            <a:r>
              <a:rPr lang="en-US" sz="2000" dirty="0" err="1" smtClean="0"/>
              <a:t>Harici</a:t>
            </a:r>
            <a:r>
              <a:rPr lang="en-US" sz="2000" dirty="0" smtClean="0"/>
              <a:t> </a:t>
            </a:r>
            <a:r>
              <a:rPr lang="en-US" sz="2000" dirty="0" err="1"/>
              <a:t>şartlara</a:t>
            </a:r>
            <a:r>
              <a:rPr lang="en-US" sz="2000" dirty="0"/>
              <a:t> </a:t>
            </a:r>
            <a:r>
              <a:rPr lang="en-US" sz="2000" dirty="0" err="1"/>
              <a:t>odaklanma</a:t>
            </a: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1" dirty="0"/>
              <a:t> </a:t>
            </a:r>
            <a:r>
              <a:rPr lang="en-US" altLang="x-none" sz="2400" b="1" dirty="0" err="1">
                <a:ea typeface="ＭＳ Ｐゴシック" panose="020B0600070205080204" pitchFamily="34" charset="-128"/>
              </a:rPr>
              <a:t>Temel</a:t>
            </a:r>
            <a:r>
              <a:rPr lang="en-US" altLang="x-none" sz="2400" b="1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b="1" dirty="0" err="1">
                <a:ea typeface="ＭＳ Ｐゴシック" panose="020B0600070205080204" pitchFamily="34" charset="-128"/>
              </a:rPr>
              <a:t>Yetkinlik</a:t>
            </a:r>
            <a:r>
              <a:rPr lang="en-US" altLang="x-none" sz="2400" b="1" dirty="0">
                <a:ea typeface="ＭＳ Ｐゴシック" panose="020B0600070205080204" pitchFamily="34" charset="-128"/>
              </a:rPr>
              <a:t> (</a:t>
            </a:r>
            <a:r>
              <a:rPr lang="en-US" sz="2400" b="1" dirty="0"/>
              <a:t>Core competence</a:t>
            </a:r>
            <a:r>
              <a:rPr lang="en-US" altLang="x-none" sz="2400" b="1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1591F939-5506-2643-A8D8-548E98437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DF9F026-DEBC-654A-90AD-A7635C9614B2}" type="slidenum">
              <a:rPr lang="en-US" altLang="x-none" sz="1200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x-none" sz="12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5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B0AF5A0-579D-754B-A510-D43FE18B1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" y="157957"/>
            <a:ext cx="7886700" cy="687388"/>
          </a:xfrm>
        </p:spPr>
        <p:txBody>
          <a:bodyPr/>
          <a:lstStyle/>
          <a:p>
            <a:pPr eaLnBrk="1" hangingPunct="1"/>
            <a:r>
              <a:rPr lang="en-US" altLang="x-non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Temel</a:t>
            </a:r>
            <a:r>
              <a:rPr lang="en-US" altLang="x-non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Yetkinlik</a:t>
            </a:r>
            <a:endParaRPr lang="en-US" altLang="x-non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D714F5D-996B-3B4D-B7DC-DF7D301F9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304" y="1253330"/>
            <a:ext cx="10927080" cy="5103019"/>
          </a:xfrm>
        </p:spPr>
        <p:txBody>
          <a:bodyPr>
            <a:normAutofit fontScale="85000" lnSpcReduction="20000"/>
          </a:bodyPr>
          <a:lstStyle/>
          <a:p>
            <a:r>
              <a:rPr lang="en-US" altLang="x-none" sz="2400" dirty="0" err="1">
                <a:ea typeface="ＭＳ Ｐゴシック" panose="020B0600070205080204" pitchFamily="34" charset="-128"/>
              </a:rPr>
              <a:t>İçsel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faktörler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yoluyla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rekabet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avantajı</a:t>
            </a:r>
            <a:r>
              <a:rPr lang="en-US" altLang="x-none" sz="2400" dirty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en-US" altLang="x-none" sz="2400" dirty="0">
              <a:ea typeface="ＭＳ Ｐゴシック" panose="020B0600070205080204" pitchFamily="34" charset="-128"/>
            </a:endParaRPr>
          </a:p>
          <a:p>
            <a:r>
              <a:rPr lang="en-US" altLang="x-none" sz="2400" dirty="0" err="1">
                <a:ea typeface="ＭＳ Ｐゴシック" panose="020B0600070205080204" pitchFamily="34" charset="-128"/>
              </a:rPr>
              <a:t>Rekabet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avantajını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sağlayacak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kaynak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kabiliyetlerin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belirlenmesi</a:t>
            </a:r>
            <a:r>
              <a:rPr lang="en-US" altLang="x-none" sz="2400" dirty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en-US" altLang="x-none" sz="2400" dirty="0">
              <a:ea typeface="ＭＳ Ｐゴシック" panose="020B0600070205080204" pitchFamily="34" charset="-128"/>
            </a:endParaRPr>
          </a:p>
          <a:p>
            <a:r>
              <a:rPr lang="en-US" altLang="x-none" sz="2400" dirty="0" err="1">
                <a:ea typeface="ＭＳ Ｐゴシック" panose="020B0600070205080204" pitchFamily="34" charset="-128"/>
              </a:rPr>
              <a:t>Bireysel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beceri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örgütsel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birimlerin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dizilerinin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öğrenme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toplamı</a:t>
            </a:r>
            <a:r>
              <a:rPr lang="en-US" altLang="x-none" sz="2400" dirty="0">
                <a:ea typeface="ＭＳ Ｐゴシック" panose="020B0600070205080204" pitchFamily="34" charset="-128"/>
              </a:rPr>
              <a:t>. (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ürün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geliştirme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için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temel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kaynak</a:t>
            </a:r>
            <a:r>
              <a:rPr lang="en-US" altLang="x-none" sz="2400" dirty="0">
                <a:ea typeface="ＭＳ Ｐゴシック" panose="020B0600070205080204" pitchFamily="34" charset="-128"/>
              </a:rPr>
              <a:t>, by Prahalad &amp;Hamel)</a:t>
            </a:r>
          </a:p>
          <a:p>
            <a:pPr marL="0" indent="0">
              <a:buNone/>
            </a:pPr>
            <a:endParaRPr lang="en-US" altLang="x-none" sz="2400" dirty="0">
              <a:ea typeface="ＭＳ Ｐゴシック" panose="020B0600070205080204" pitchFamily="34" charset="-128"/>
            </a:endParaRPr>
          </a:p>
          <a:p>
            <a:r>
              <a:rPr lang="en-US" altLang="x-none" sz="2400" dirty="0" err="1">
                <a:ea typeface="ＭＳ Ｐゴシック" panose="020B0600070205080204" pitchFamily="34" charset="-128"/>
              </a:rPr>
              <a:t>Yetkinlik</a:t>
            </a:r>
            <a:r>
              <a:rPr lang="en-US" altLang="x-none" sz="2400" dirty="0">
                <a:ea typeface="ＭＳ Ｐゴシック" panose="020B0600070205080204" pitchFamily="34" charset="-128"/>
              </a:rPr>
              <a:t>,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becerilerin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bütünleşmesidir</a:t>
            </a:r>
            <a:r>
              <a:rPr lang="en-US" altLang="x-none" sz="2400" dirty="0">
                <a:ea typeface="ＭＳ Ｐゴシック" panose="020B0600070205080204" pitchFamily="34" charset="-128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altLang="x-none" sz="2400" dirty="0">
              <a:ea typeface="ＭＳ Ｐゴシック" panose="020B0600070205080204" pitchFamily="34" charset="-128"/>
            </a:endParaRPr>
          </a:p>
          <a:p>
            <a:r>
              <a:rPr lang="en-US" altLang="x-none" sz="2400" dirty="0" err="1">
                <a:ea typeface="ＭＳ Ｐゴシック" panose="020B0600070205080204" pitchFamily="34" charset="-128"/>
              </a:rPr>
              <a:t>Temel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yetkinlik</a:t>
            </a:r>
            <a:r>
              <a:rPr lang="en-US" altLang="x-none" sz="2400" dirty="0">
                <a:ea typeface="ＭＳ Ｐゴシック" panose="020B0600070205080204" pitchFamily="34" charset="-128"/>
              </a:rPr>
              <a:t>,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becerileri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ve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teknoloji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oluşturan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bir</a:t>
            </a:r>
            <a:r>
              <a:rPr lang="en-US" altLang="x-none" sz="2400" dirty="0">
                <a:ea typeface="ＭＳ Ｐゴシック" panose="020B0600070205080204" pitchFamily="34" charset="-128"/>
              </a:rPr>
              <a:t> </a:t>
            </a:r>
            <a:r>
              <a:rPr lang="en-US" altLang="x-none" sz="2400" dirty="0" err="1">
                <a:ea typeface="ＭＳ Ｐゴシック" panose="020B0600070205080204" pitchFamily="34" charset="-128"/>
              </a:rPr>
              <a:t>sentezdir</a:t>
            </a:r>
            <a:r>
              <a:rPr lang="en-US" altLang="x-none" sz="2400" dirty="0">
                <a:ea typeface="ＭＳ Ｐゴシック" panose="020B0600070205080204" pitchFamily="34" charset="-128"/>
              </a:rPr>
              <a:t>. </a:t>
            </a:r>
            <a:r>
              <a:rPr lang="en-US" altLang="x-none" sz="2000" dirty="0">
                <a:ea typeface="ＭＳ Ｐゴシック" panose="020B0600070205080204" pitchFamily="34" charset="-128"/>
              </a:rPr>
              <a:t>(Prahalad &amp; Hamel)</a:t>
            </a:r>
          </a:p>
          <a:p>
            <a:pPr marL="1870075" indent="-342900"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Sadece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kalite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değil</a:t>
            </a:r>
            <a:r>
              <a:rPr lang="en-US" altLang="x-none" sz="2000" dirty="0">
                <a:ea typeface="ＭＳ Ｐゴシック" panose="020B0600070205080204" pitchFamily="34" charset="-128"/>
              </a:rPr>
              <a:t>,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fakat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kalite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 smtClean="0">
                <a:ea typeface="ＭＳ Ｐゴシック" panose="020B0600070205080204" pitchFamily="34" charset="-128"/>
              </a:rPr>
              <a:t>yönetimi</a:t>
            </a:r>
            <a:r>
              <a:rPr lang="tr-TR" altLang="x-none" sz="2000" dirty="0" smtClean="0">
                <a:ea typeface="ＭＳ Ｐゴシック" panose="020B0600070205080204" pitchFamily="34" charset="-128"/>
              </a:rPr>
              <a:t>.</a:t>
            </a:r>
            <a:endParaRPr lang="en-US" altLang="x-none" sz="2000" dirty="0">
              <a:ea typeface="ＭＳ Ｐゴシック" panose="020B0600070205080204" pitchFamily="34" charset="-128"/>
            </a:endParaRPr>
          </a:p>
          <a:p>
            <a:pPr marL="1870075" indent="-342900"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Açık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ve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zimni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bilgi</a:t>
            </a:r>
            <a:r>
              <a:rPr lang="en-US" altLang="x-none" sz="2000" dirty="0">
                <a:ea typeface="ＭＳ Ｐゴシック" panose="020B0600070205080204" pitchFamily="34" charset="-128"/>
              </a:rPr>
              <a:t>.</a:t>
            </a:r>
          </a:p>
          <a:p>
            <a:pPr marL="1870075" indent="-342900"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>
                <a:ea typeface="ＭＳ Ｐゴシック" panose="020B0600070205080204" pitchFamily="34" charset="-128"/>
              </a:rPr>
              <a:t>Bir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ürün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ve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hizmetin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ötesinde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bir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fayda</a:t>
            </a:r>
            <a:r>
              <a:rPr lang="en-US" altLang="x-none" sz="2000" dirty="0">
                <a:ea typeface="ＭＳ Ｐゴシック" panose="020B0600070205080204" pitchFamily="34" charset="-128"/>
              </a:rPr>
              <a:t>.</a:t>
            </a:r>
          </a:p>
          <a:p>
            <a:pPr marL="1870075" indent="-342900"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Rekabette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farklılık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sunma</a:t>
            </a:r>
            <a:r>
              <a:rPr lang="en-US" altLang="x-none" sz="2000" dirty="0">
                <a:ea typeface="ＭＳ Ｐゴシック" panose="020B0600070205080204" pitchFamily="34" charset="-128"/>
              </a:rPr>
              <a:t>.</a:t>
            </a:r>
          </a:p>
          <a:p>
            <a:pPr marL="1870075" indent="-342900"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>
                <a:ea typeface="ＭＳ Ｐゴシック" panose="020B0600070205080204" pitchFamily="34" charset="-128"/>
              </a:rPr>
              <a:t>Yeni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pazarlara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açılan</a:t>
            </a:r>
            <a:r>
              <a:rPr lang="en-US" altLang="x-none" sz="2000" dirty="0">
                <a:ea typeface="ＭＳ Ｐゴシック" panose="020B0600070205080204" pitchFamily="34" charset="-128"/>
              </a:rPr>
              <a:t> </a:t>
            </a:r>
            <a:r>
              <a:rPr lang="en-US" altLang="x-none" sz="2000" dirty="0" err="1">
                <a:ea typeface="ＭＳ Ｐゴシック" panose="020B0600070205080204" pitchFamily="34" charset="-128"/>
              </a:rPr>
              <a:t>kapı</a:t>
            </a:r>
            <a:r>
              <a:rPr lang="en-US" altLang="x-none" sz="2000" dirty="0">
                <a:ea typeface="ＭＳ Ｐゴシック" panose="020B0600070205080204" pitchFamily="34" charset="-128"/>
              </a:rPr>
              <a:t>.</a:t>
            </a:r>
          </a:p>
          <a:p>
            <a:endParaRPr lang="en-US" altLang="x-none" sz="2400" dirty="0"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A2E416F-D120-154B-AD7E-C73844975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02ED228-2CC7-BB45-9A74-9A2A5FC30CB8}" type="slidenum">
              <a:rPr lang="en-US" altLang="x-none" sz="1200">
                <a:latin typeface="Verdana" panose="020B0604030504040204" pitchFamily="34" charset="0"/>
                <a:ea typeface="ＭＳ Ｐゴシック" panose="020B0600070205080204" pitchFamily="34" charset="-128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x-none" sz="120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7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813</Words>
  <Application>Microsoft Office PowerPoint</Application>
  <PresentationFormat>Geniş ekran</PresentationFormat>
  <Paragraphs>250</Paragraphs>
  <Slides>26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Verdana</vt:lpstr>
      <vt:lpstr>Wingdings</vt:lpstr>
      <vt:lpstr>Office Theme</vt:lpstr>
      <vt:lpstr>1_Office Theme</vt:lpstr>
      <vt:lpstr>  Strateji, Planlama ve Örgütsel Girişimcilik  </vt:lpstr>
      <vt:lpstr>Örgütsel Değişim</vt:lpstr>
      <vt:lpstr>Strateji ve Unsurları </vt:lpstr>
      <vt:lpstr>Strateji Geliştirme Sorunsalı </vt:lpstr>
      <vt:lpstr>Strateji Kavramına İlişkin Bakış Açıları </vt:lpstr>
      <vt:lpstr>Strateji:  İş Fikrine Dayalı Yanıtlanacak Sorular </vt:lpstr>
      <vt:lpstr>Stratejik Yaklaşım ve Yönetim  </vt:lpstr>
      <vt:lpstr>Stratejik Yaklaşımlar</vt:lpstr>
      <vt:lpstr>Temel Yetkinlik</vt:lpstr>
      <vt:lpstr>Kaynak &amp; Kabiliyetler</vt:lpstr>
      <vt:lpstr>Kavramsal Çerçeve</vt:lpstr>
      <vt:lpstr>Stratejik Yönetim Algoritması</vt:lpstr>
      <vt:lpstr>Stratejik Yönetim Yaklaşımı </vt:lpstr>
      <vt:lpstr>PowerPoint Sunusu</vt:lpstr>
      <vt:lpstr>Stratejinin Tasarımı </vt:lpstr>
      <vt:lpstr>Stratejik Analiz  : Ne yapabiliriz? </vt:lpstr>
      <vt:lpstr>4P: İnovasyon Boyutları (Francis&amp;Bessant, 2006)  </vt:lpstr>
      <vt:lpstr>Stratejik Tercih : Neyi, Niçin Yapacağız?</vt:lpstr>
      <vt:lpstr>Stratejik Uygulama : Hayata Geçirme Planı</vt:lpstr>
      <vt:lpstr>Dinamik Kabiliyetler</vt:lpstr>
      <vt:lpstr>İş Birliği Stratejisi </vt:lpstr>
      <vt:lpstr>Bilgi Stratejisi</vt:lpstr>
      <vt:lpstr>Ekosistem Stratejisi </vt:lpstr>
      <vt:lpstr>ÖRGÜTSEL GİRİŞİMCİLİK</vt:lpstr>
      <vt:lpstr>Örgütsel / İç Girişimcilik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Strateji, Planlama ve Örgütsel Girişimcilik</dc:title>
  <dc:creator>Erdal Akdeve</dc:creator>
  <cp:lastModifiedBy>user</cp:lastModifiedBy>
  <cp:revision>37</cp:revision>
  <dcterms:created xsi:type="dcterms:W3CDTF">2020-11-24T20:13:59Z</dcterms:created>
  <dcterms:modified xsi:type="dcterms:W3CDTF">2020-12-01T11:48:43Z</dcterms:modified>
</cp:coreProperties>
</file>